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3">
  <p:sldMasterIdLst>
    <p:sldMasterId id="2147483660" r:id="rId1"/>
    <p:sldMasterId id="2147483672" r:id="rId2"/>
  </p:sldMasterIdLst>
  <p:notesMasterIdLst>
    <p:notesMasterId r:id="rId26"/>
  </p:notesMasterIdLst>
  <p:sldIdLst>
    <p:sldId id="1036" r:id="rId3"/>
    <p:sldId id="1173" r:id="rId4"/>
    <p:sldId id="307" r:id="rId5"/>
    <p:sldId id="1190" r:id="rId6"/>
    <p:sldId id="1059" r:id="rId7"/>
    <p:sldId id="1091" r:id="rId8"/>
    <p:sldId id="1155" r:id="rId9"/>
    <p:sldId id="1133" r:id="rId10"/>
    <p:sldId id="1162" r:id="rId11"/>
    <p:sldId id="1156" r:id="rId12"/>
    <p:sldId id="1163" r:id="rId13"/>
    <p:sldId id="1192" r:id="rId14"/>
    <p:sldId id="1193" r:id="rId15"/>
    <p:sldId id="1160" r:id="rId16"/>
    <p:sldId id="1158" r:id="rId17"/>
    <p:sldId id="1159" r:id="rId18"/>
    <p:sldId id="1144" r:id="rId19"/>
    <p:sldId id="1052" r:id="rId20"/>
    <p:sldId id="1122" r:id="rId21"/>
    <p:sldId id="1123" r:id="rId22"/>
    <p:sldId id="1168" r:id="rId23"/>
    <p:sldId id="1175" r:id="rId24"/>
    <p:sldId id="1050" r:id="rId25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Προεπιλεγμένη ενότητα" id="{FDAB820E-2789-4FAF-958F-8AF389210CB5}">
          <p14:sldIdLst>
            <p14:sldId id="1036"/>
            <p14:sldId id="1124"/>
            <p14:sldId id="1064"/>
            <p14:sldId id="663"/>
            <p14:sldId id="321"/>
            <p14:sldId id="1173"/>
            <p14:sldId id="1114"/>
            <p14:sldId id="307"/>
            <p14:sldId id="308"/>
            <p14:sldId id="1029"/>
            <p14:sldId id="1181"/>
            <p14:sldId id="1008"/>
            <p14:sldId id="956"/>
            <p14:sldId id="1125"/>
            <p14:sldId id="1191"/>
            <p14:sldId id="1063"/>
            <p14:sldId id="1172"/>
            <p14:sldId id="1117"/>
            <p14:sldId id="1118"/>
            <p14:sldId id="1120"/>
            <p14:sldId id="1121"/>
            <p14:sldId id="1174"/>
            <p14:sldId id="1185"/>
            <p14:sldId id="1190"/>
            <p14:sldId id="1059"/>
            <p14:sldId id="1091"/>
            <p14:sldId id="1054"/>
            <p14:sldId id="1143"/>
            <p14:sldId id="1146"/>
            <p14:sldId id="1083"/>
            <p14:sldId id="1084"/>
            <p14:sldId id="1088"/>
            <p14:sldId id="1060"/>
            <p14:sldId id="1189"/>
            <p14:sldId id="1098"/>
            <p14:sldId id="1182"/>
            <p14:sldId id="1127"/>
            <p14:sldId id="1188"/>
            <p14:sldId id="1141"/>
            <p14:sldId id="1137"/>
            <p14:sldId id="1150"/>
            <p14:sldId id="1130"/>
            <p14:sldId id="1155"/>
            <p14:sldId id="1133"/>
            <p14:sldId id="1162"/>
            <p14:sldId id="1156"/>
            <p14:sldId id="1163"/>
            <p14:sldId id="1192"/>
            <p14:sldId id="1193"/>
            <p14:sldId id="1160"/>
            <p14:sldId id="1158"/>
            <p14:sldId id="1159"/>
            <p14:sldId id="1142"/>
            <p14:sldId id="1043"/>
            <p14:sldId id="1144"/>
            <p14:sldId id="1052"/>
            <p14:sldId id="1122"/>
            <p14:sldId id="1123"/>
            <p14:sldId id="1176"/>
            <p14:sldId id="1184"/>
            <p14:sldId id="1129"/>
            <p14:sldId id="1168"/>
            <p14:sldId id="1175"/>
            <p14:sldId id="290"/>
            <p14:sldId id="1047"/>
            <p14:sldId id="274"/>
            <p14:sldId id="622"/>
            <p14:sldId id="658"/>
            <p14:sldId id="1145"/>
            <p14:sldId id="1081"/>
            <p14:sldId id="1078"/>
            <p14:sldId id="1079"/>
            <p14:sldId id="1180"/>
            <p14:sldId id="1082"/>
            <p14:sldId id="10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74">
          <p15:clr>
            <a:srgbClr val="A4A3A4"/>
          </p15:clr>
        </p15:guide>
        <p15:guide id="4" pos="580">
          <p15:clr>
            <a:srgbClr val="A4A3A4"/>
          </p15:clr>
        </p15:guide>
        <p15:guide id="5" orient="horz" pos="475">
          <p15:clr>
            <a:srgbClr val="A4A3A4"/>
          </p15:clr>
        </p15:guide>
        <p15:guide id="6" pos="7296">
          <p15:clr>
            <a:srgbClr val="A4A3A4"/>
          </p15:clr>
        </p15:guide>
        <p15:guide id="7" pos="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419" autoAdjust="0"/>
    <p:restoredTop sz="96192" autoAdjust="0"/>
  </p:normalViewPr>
  <p:slideViewPr>
    <p:cSldViewPr snapToGrid="0">
      <p:cViewPr>
        <p:scale>
          <a:sx n="66" d="100"/>
          <a:sy n="66" d="100"/>
        </p:scale>
        <p:origin x="-2748" y="-1092"/>
      </p:cViewPr>
      <p:guideLst>
        <p:guide orient="horz" pos="3946"/>
        <p:guide orient="horz" pos="474"/>
        <p:guide orient="horz" pos="475"/>
        <p:guide pos="3840"/>
        <p:guide pos="580"/>
        <p:guide pos="7296"/>
        <p:guide pos="3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9F241-A226-4BDA-B479-4B96C0D95852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l-GR"/>
        </a:p>
      </dgm:t>
    </dgm:pt>
    <dgm:pt modelId="{4BC2332C-70A5-4107-A7ED-C8F26DDC16CD}">
      <dgm:prSet custT="1"/>
      <dgm:spPr/>
      <dgm:t>
        <a:bodyPr/>
        <a:lstStyle/>
        <a:p>
          <a:pPr rtl="0"/>
          <a:r>
            <a:rPr lang="el-GR" sz="1800" b="1" u="none" dirty="0"/>
            <a:t>Αποτυπώσαμε την υφιστάμενη κατάσταση</a:t>
          </a:r>
        </a:p>
      </dgm:t>
    </dgm:pt>
    <dgm:pt modelId="{500AC4AC-5952-487F-9CEF-6DB25C1703C4}" type="parTrans" cxnId="{720DA5C9-CA4B-427A-BDBD-DD3492269E94}">
      <dgm:prSet/>
      <dgm:spPr/>
      <dgm:t>
        <a:bodyPr/>
        <a:lstStyle/>
        <a:p>
          <a:endParaRPr lang="el-GR" sz="1800" b="1"/>
        </a:p>
      </dgm:t>
    </dgm:pt>
    <dgm:pt modelId="{2A0FCA62-628A-4A7C-BBFC-167253B6186F}" type="sibTrans" cxnId="{720DA5C9-CA4B-427A-BDBD-DD3492269E94}">
      <dgm:prSet custT="1"/>
      <dgm:spPr/>
      <dgm:t>
        <a:bodyPr/>
        <a:lstStyle/>
        <a:p>
          <a:endParaRPr lang="el-GR" sz="1800" b="1"/>
        </a:p>
      </dgm:t>
    </dgm:pt>
    <dgm:pt modelId="{75E3C2F9-31C7-4598-AF70-91F7564B9DC5}">
      <dgm:prSet custT="1"/>
      <dgm:spPr/>
      <dgm:t>
        <a:bodyPr/>
        <a:lstStyle/>
        <a:p>
          <a:pPr rtl="0"/>
          <a:r>
            <a:rPr lang="el-GR" sz="1800" b="1" u="none" dirty="0"/>
            <a:t>Διερευνήσαμε τις  δυνατότητες </a:t>
          </a:r>
          <a:r>
            <a:rPr lang="el-GR" sz="1800" b="1" u="none" dirty="0" err="1"/>
            <a:t>χωροθέτησης</a:t>
          </a:r>
          <a:r>
            <a:rPr lang="el-GR" sz="1800" b="1" u="none" dirty="0"/>
            <a:t> ΕΠ </a:t>
          </a:r>
          <a:r>
            <a:rPr lang="el-GR" sz="1800" b="1" dirty="0"/>
            <a:t>σε περιοχές επιλογής</a:t>
          </a:r>
          <a:endParaRPr lang="el-GR" sz="1800" b="1" u="none" dirty="0"/>
        </a:p>
      </dgm:t>
    </dgm:pt>
    <dgm:pt modelId="{E99DCB3B-C9EA-4094-B2F3-0D7831B28AEA}" type="parTrans" cxnId="{E0BC29F9-824E-476B-A4F1-2E20B6088773}">
      <dgm:prSet/>
      <dgm:spPr/>
      <dgm:t>
        <a:bodyPr/>
        <a:lstStyle/>
        <a:p>
          <a:endParaRPr lang="el-GR" sz="1800" b="1"/>
        </a:p>
      </dgm:t>
    </dgm:pt>
    <dgm:pt modelId="{ED962A05-4F97-4E23-AF91-AA16B7F9A451}" type="sibTrans" cxnId="{E0BC29F9-824E-476B-A4F1-2E20B6088773}">
      <dgm:prSet custT="1"/>
      <dgm:spPr/>
      <dgm:t>
        <a:bodyPr/>
        <a:lstStyle/>
        <a:p>
          <a:endParaRPr lang="el-GR" sz="1800" b="1"/>
        </a:p>
      </dgm:t>
    </dgm:pt>
    <dgm:pt modelId="{B8659BAA-0022-480D-890E-12E093DF7AD4}">
      <dgm:prSet custT="1"/>
      <dgm:spPr/>
      <dgm:t>
        <a:bodyPr/>
        <a:lstStyle/>
        <a:p>
          <a:pPr rtl="0"/>
          <a:r>
            <a:rPr lang="el-GR" sz="1800" b="1" u="none" dirty="0"/>
            <a:t>Αξιολογήσαμε τις περιοχές επιλογής με την εφαρμογή μοντέλου </a:t>
          </a:r>
          <a:r>
            <a:rPr lang="el-GR" sz="1800" b="1" u="none" dirty="0" err="1"/>
            <a:t>πολυκριτηριακής</a:t>
          </a:r>
          <a:r>
            <a:rPr lang="el-GR" sz="1800" b="1" u="none" dirty="0"/>
            <a:t> ανάλυσης</a:t>
          </a:r>
        </a:p>
      </dgm:t>
    </dgm:pt>
    <dgm:pt modelId="{4120366F-D1A3-45D4-925F-0AE21E803CF9}" type="parTrans" cxnId="{495AF2F5-5FAB-4C8F-803C-1E5F42907857}">
      <dgm:prSet/>
      <dgm:spPr/>
      <dgm:t>
        <a:bodyPr/>
        <a:lstStyle/>
        <a:p>
          <a:endParaRPr lang="el-GR" sz="1800" b="1"/>
        </a:p>
      </dgm:t>
    </dgm:pt>
    <dgm:pt modelId="{0E64AA7E-C788-479F-8314-AB76E1DF20F7}" type="sibTrans" cxnId="{495AF2F5-5FAB-4C8F-803C-1E5F42907857}">
      <dgm:prSet custT="1"/>
      <dgm:spPr/>
      <dgm:t>
        <a:bodyPr/>
        <a:lstStyle/>
        <a:p>
          <a:endParaRPr lang="el-GR" sz="1800" b="1"/>
        </a:p>
      </dgm:t>
    </dgm:pt>
    <dgm:pt modelId="{4DB89748-35F2-4BA4-8D9A-60021261E33F}">
      <dgm:prSet custT="1"/>
      <dgm:spPr/>
      <dgm:t>
        <a:bodyPr/>
        <a:lstStyle/>
        <a:p>
          <a:pPr rtl="0"/>
          <a:r>
            <a:rPr lang="el-GR" sz="1800" b="1" u="none" dirty="0"/>
            <a:t>Εξετάσαμε τα στοιχεία σκοπιμότητας &amp; βιωσιμότητας για κάθε εξεταζόμενη περιοχή</a:t>
          </a:r>
        </a:p>
      </dgm:t>
    </dgm:pt>
    <dgm:pt modelId="{07C88A33-9A93-4263-9C24-6468BE444042}" type="parTrans" cxnId="{90586B2E-5954-4289-AE68-38578B8F6AF4}">
      <dgm:prSet/>
      <dgm:spPr/>
      <dgm:t>
        <a:bodyPr/>
        <a:lstStyle/>
        <a:p>
          <a:endParaRPr lang="el-GR" sz="1800" b="1"/>
        </a:p>
      </dgm:t>
    </dgm:pt>
    <dgm:pt modelId="{9D6B8C7C-A26B-43F6-8029-9EEDA69FE708}" type="sibTrans" cxnId="{90586B2E-5954-4289-AE68-38578B8F6AF4}">
      <dgm:prSet custT="1"/>
      <dgm:spPr/>
      <dgm:t>
        <a:bodyPr/>
        <a:lstStyle/>
        <a:p>
          <a:endParaRPr lang="el-GR" sz="1800" b="1"/>
        </a:p>
      </dgm:t>
    </dgm:pt>
    <dgm:pt modelId="{99E3733A-1079-4885-A049-0AC7D5A2CA09}">
      <dgm:prSet custT="1"/>
      <dgm:spPr/>
      <dgm:t>
        <a:bodyPr/>
        <a:lstStyle/>
        <a:p>
          <a:r>
            <a:rPr lang="el-GR" sz="1800" b="1" dirty="0"/>
            <a:t>Δεχτήκαμε τις υποδείξεις-παρατηρήσεις των τοπικών θεσμών  μετά από διαβούλευση</a:t>
          </a:r>
        </a:p>
      </dgm:t>
    </dgm:pt>
    <dgm:pt modelId="{478FB652-CB1C-4F09-8C77-DE63D8E4BDB7}" type="parTrans" cxnId="{69C74858-110C-43D8-A3C2-5EA32E3D43F3}">
      <dgm:prSet/>
      <dgm:spPr/>
      <dgm:t>
        <a:bodyPr/>
        <a:lstStyle/>
        <a:p>
          <a:endParaRPr lang="el-GR" sz="1800" b="1"/>
        </a:p>
      </dgm:t>
    </dgm:pt>
    <dgm:pt modelId="{0489596C-88C4-4977-8BFC-1859FB38AC0E}" type="sibTrans" cxnId="{69C74858-110C-43D8-A3C2-5EA32E3D43F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l-GR" sz="1800" b="1"/>
        </a:p>
      </dgm:t>
    </dgm:pt>
    <dgm:pt modelId="{EACF4E43-EA25-4740-B0A2-A3E7D4FCDE49}">
      <dgm:prSet custT="1"/>
      <dgm:spPr/>
      <dgm:t>
        <a:bodyPr/>
        <a:lstStyle/>
        <a:p>
          <a:r>
            <a:rPr lang="el-GR" sz="1800" b="1" dirty="0"/>
            <a:t>Καταρτίσαμε το Περιφερειακό Σχέδιο Δράσης (ΠΣΔ)</a:t>
          </a:r>
        </a:p>
      </dgm:t>
    </dgm:pt>
    <dgm:pt modelId="{4C1069D6-32D1-4067-B496-FA0849D5544E}" type="parTrans" cxnId="{7D6901CC-15EC-400B-B7AE-2D58F03B99CF}">
      <dgm:prSet/>
      <dgm:spPr/>
      <dgm:t>
        <a:bodyPr/>
        <a:lstStyle/>
        <a:p>
          <a:endParaRPr lang="el-GR" sz="1800" b="1"/>
        </a:p>
      </dgm:t>
    </dgm:pt>
    <dgm:pt modelId="{B271F231-AB3A-49A9-871C-1FBC5C210A68}" type="sibTrans" cxnId="{7D6901CC-15EC-400B-B7AE-2D58F03B99CF}">
      <dgm:prSet/>
      <dgm:spPr/>
      <dgm:t>
        <a:bodyPr/>
        <a:lstStyle/>
        <a:p>
          <a:endParaRPr lang="el-GR" sz="1800" b="1"/>
        </a:p>
      </dgm:t>
    </dgm:pt>
    <dgm:pt modelId="{93488576-8B2C-4D18-A8E6-7BE092D6CC22}" type="pres">
      <dgm:prSet presAssocID="{2CE9F241-A226-4BDA-B479-4B96C0D958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F2E6E6-14FC-41A8-8B76-A4F690C0D04F}" type="pres">
      <dgm:prSet presAssocID="{4BC2332C-70A5-4107-A7ED-C8F26DDC16CD}" presName="node" presStyleLbl="node1" presStyleIdx="0" presStyleCnt="6" custScaleX="210458" custScaleY="118808" custLinFactNeighborX="47542" custLinFactNeighborY="-7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F0AE02-AE50-4D2D-B8E9-C33C2E27494F}" type="pres">
      <dgm:prSet presAssocID="{2A0FCA62-628A-4A7C-BBFC-167253B6186F}" presName="sibTrans" presStyleLbl="sibTrans2D1" presStyleIdx="0" presStyleCnt="5" custScaleX="239391" custScaleY="267106" custLinFactNeighborX="-26726"/>
      <dgm:spPr/>
      <dgm:t>
        <a:bodyPr/>
        <a:lstStyle/>
        <a:p>
          <a:endParaRPr lang="el-GR"/>
        </a:p>
      </dgm:t>
    </dgm:pt>
    <dgm:pt modelId="{6181F8BE-DDDF-4B2B-B201-BE6D5D7AD444}" type="pres">
      <dgm:prSet presAssocID="{2A0FCA62-628A-4A7C-BBFC-167253B6186F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EFB1820C-8234-4315-BBD0-365232153839}" type="pres">
      <dgm:prSet presAssocID="{75E3C2F9-31C7-4598-AF70-91F7564B9DC5}" presName="node" presStyleLbl="node1" presStyleIdx="1" presStyleCnt="6" custScaleX="202986" custScaleY="1213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986E4D-0ACF-4B4B-A5D6-020BC81ABA49}" type="pres">
      <dgm:prSet presAssocID="{ED962A05-4F97-4E23-AF91-AA16B7F9A451}" presName="sibTrans" presStyleLbl="sibTrans2D1" presStyleIdx="1" presStyleCnt="5" custScaleX="133237" custScaleY="254513" custLinFactNeighborX="-11603" custLinFactNeighborY="7044"/>
      <dgm:spPr/>
      <dgm:t>
        <a:bodyPr/>
        <a:lstStyle/>
        <a:p>
          <a:endParaRPr lang="el-GR"/>
        </a:p>
      </dgm:t>
    </dgm:pt>
    <dgm:pt modelId="{AA328FE4-E7C0-4ED4-A52B-2E7747F6F1CE}" type="pres">
      <dgm:prSet presAssocID="{ED962A05-4F97-4E23-AF91-AA16B7F9A451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77A4F4D6-91B6-4D73-AE0F-022581D02449}" type="pres">
      <dgm:prSet presAssocID="{B8659BAA-0022-480D-890E-12E093DF7AD4}" presName="node" presStyleLbl="node1" presStyleIdx="2" presStyleCnt="6" custScaleX="231201" custScaleY="1196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C1A24D-80B9-4CE5-87D0-82CB11EF9557}" type="pres">
      <dgm:prSet presAssocID="{0E64AA7E-C788-479F-8314-AB76E1DF20F7}" presName="sibTrans" presStyleLbl="sibTrans2D1" presStyleIdx="2" presStyleCnt="5" custScaleX="239149" custScaleY="254710" custLinFactNeighborX="-50280"/>
      <dgm:spPr/>
      <dgm:t>
        <a:bodyPr/>
        <a:lstStyle/>
        <a:p>
          <a:endParaRPr lang="el-GR"/>
        </a:p>
      </dgm:t>
    </dgm:pt>
    <dgm:pt modelId="{1656E165-B6ED-48EE-B855-A82422854169}" type="pres">
      <dgm:prSet presAssocID="{0E64AA7E-C788-479F-8314-AB76E1DF20F7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C3BD2D7A-F277-4CFD-8892-BBF723830F15}" type="pres">
      <dgm:prSet presAssocID="{4DB89748-35F2-4BA4-8D9A-60021261E33F}" presName="node" presStyleLbl="node1" presStyleIdx="3" presStyleCnt="6" custScaleX="204917" custScaleY="119291" custLinFactNeighborX="-685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D21747-6F66-446B-8C82-82A8626F404B}" type="pres">
      <dgm:prSet presAssocID="{9D6B8C7C-A26B-43F6-8029-9EEDA69FE708}" presName="sibTrans" presStyleLbl="sibTrans2D1" presStyleIdx="3" presStyleCnt="5" custScaleX="191868" custScaleY="270097" custLinFactNeighborX="-36155" custLinFactNeighborY="6716"/>
      <dgm:spPr/>
      <dgm:t>
        <a:bodyPr/>
        <a:lstStyle/>
        <a:p>
          <a:endParaRPr lang="el-GR"/>
        </a:p>
      </dgm:t>
    </dgm:pt>
    <dgm:pt modelId="{D36E5184-E037-44C4-AC2B-C9A20E516AD1}" type="pres">
      <dgm:prSet presAssocID="{9D6B8C7C-A26B-43F6-8029-9EEDA69FE708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D1192633-C54C-4F3F-B713-4AA3433C7231}" type="pres">
      <dgm:prSet presAssocID="{99E3733A-1079-4885-A049-0AC7D5A2CA09}" presName="node" presStyleLbl="node1" presStyleIdx="4" presStyleCnt="6" custScaleX="209184" custScaleY="119291" custLinFactX="-2515" custLinFactNeighborX="-100000" custLinFactNeighborY="14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220479-9B69-4107-BDB7-A78B8AAAC3B3}" type="pres">
      <dgm:prSet presAssocID="{0489596C-88C4-4977-8BFC-1859FB38AC0E}" presName="sibTrans" presStyleLbl="sibTrans2D1" presStyleIdx="4" presStyleCnt="5" custScaleX="195507" custScaleY="237121" custLinFactNeighborX="-63716" custLinFactNeighborY="14138"/>
      <dgm:spPr/>
      <dgm:t>
        <a:bodyPr/>
        <a:lstStyle/>
        <a:p>
          <a:endParaRPr lang="el-GR"/>
        </a:p>
      </dgm:t>
    </dgm:pt>
    <dgm:pt modelId="{628E4966-FF5E-487A-A28A-4FED6A872FC7}" type="pres">
      <dgm:prSet presAssocID="{0489596C-88C4-4977-8BFC-1859FB38AC0E}" presName="connectorText" presStyleLbl="sibTrans2D1" presStyleIdx="4" presStyleCnt="5"/>
      <dgm:spPr/>
      <dgm:t>
        <a:bodyPr/>
        <a:lstStyle/>
        <a:p>
          <a:endParaRPr lang="el-GR"/>
        </a:p>
      </dgm:t>
    </dgm:pt>
    <dgm:pt modelId="{914003D2-AD9B-489C-8C17-B7A5304E6E74}" type="pres">
      <dgm:prSet presAssocID="{EACF4E43-EA25-4740-B0A2-A3E7D4FCDE49}" presName="node" presStyleLbl="node1" presStyleIdx="5" presStyleCnt="6" custScaleX="213142" custScaleY="119291" custLinFactX="-2160" custLinFactNeighborX="-100000" custLinFactNeighborY="-3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95AF2F5-5FAB-4C8F-803C-1E5F42907857}" srcId="{2CE9F241-A226-4BDA-B479-4B96C0D95852}" destId="{B8659BAA-0022-480D-890E-12E093DF7AD4}" srcOrd="2" destOrd="0" parTransId="{4120366F-D1A3-45D4-925F-0AE21E803CF9}" sibTransId="{0E64AA7E-C788-479F-8314-AB76E1DF20F7}"/>
    <dgm:cxn modelId="{E0BC29F9-824E-476B-A4F1-2E20B6088773}" srcId="{2CE9F241-A226-4BDA-B479-4B96C0D95852}" destId="{75E3C2F9-31C7-4598-AF70-91F7564B9DC5}" srcOrd="1" destOrd="0" parTransId="{E99DCB3B-C9EA-4094-B2F3-0D7831B28AEA}" sibTransId="{ED962A05-4F97-4E23-AF91-AA16B7F9A451}"/>
    <dgm:cxn modelId="{69C74858-110C-43D8-A3C2-5EA32E3D43F3}" srcId="{2CE9F241-A226-4BDA-B479-4B96C0D95852}" destId="{99E3733A-1079-4885-A049-0AC7D5A2CA09}" srcOrd="4" destOrd="0" parTransId="{478FB652-CB1C-4F09-8C77-DE63D8E4BDB7}" sibTransId="{0489596C-88C4-4977-8BFC-1859FB38AC0E}"/>
    <dgm:cxn modelId="{90586B2E-5954-4289-AE68-38578B8F6AF4}" srcId="{2CE9F241-A226-4BDA-B479-4B96C0D95852}" destId="{4DB89748-35F2-4BA4-8D9A-60021261E33F}" srcOrd="3" destOrd="0" parTransId="{07C88A33-9A93-4263-9C24-6468BE444042}" sibTransId="{9D6B8C7C-A26B-43F6-8029-9EEDA69FE708}"/>
    <dgm:cxn modelId="{7D6901CC-15EC-400B-B7AE-2D58F03B99CF}" srcId="{2CE9F241-A226-4BDA-B479-4B96C0D95852}" destId="{EACF4E43-EA25-4740-B0A2-A3E7D4FCDE49}" srcOrd="5" destOrd="0" parTransId="{4C1069D6-32D1-4067-B496-FA0849D5544E}" sibTransId="{B271F231-AB3A-49A9-871C-1FBC5C210A68}"/>
    <dgm:cxn modelId="{3CC83F6D-20D0-435D-BCEE-B5452F3702D5}" type="presOf" srcId="{0E64AA7E-C788-479F-8314-AB76E1DF20F7}" destId="{1656E165-B6ED-48EE-B855-A82422854169}" srcOrd="1" destOrd="0" presId="urn:microsoft.com/office/officeart/2005/8/layout/process1"/>
    <dgm:cxn modelId="{3BA5A1BB-1E2F-41E3-BA54-1FB05653A001}" type="presOf" srcId="{4BC2332C-70A5-4107-A7ED-C8F26DDC16CD}" destId="{EEF2E6E6-14FC-41A8-8B76-A4F690C0D04F}" srcOrd="0" destOrd="0" presId="urn:microsoft.com/office/officeart/2005/8/layout/process1"/>
    <dgm:cxn modelId="{720DA5C9-CA4B-427A-BDBD-DD3492269E94}" srcId="{2CE9F241-A226-4BDA-B479-4B96C0D95852}" destId="{4BC2332C-70A5-4107-A7ED-C8F26DDC16CD}" srcOrd="0" destOrd="0" parTransId="{500AC4AC-5952-487F-9CEF-6DB25C1703C4}" sibTransId="{2A0FCA62-628A-4A7C-BBFC-167253B6186F}"/>
    <dgm:cxn modelId="{140AD2F4-3F98-49D9-B728-059B8CE4F0F4}" type="presOf" srcId="{0E64AA7E-C788-479F-8314-AB76E1DF20F7}" destId="{5AC1A24D-80B9-4CE5-87D0-82CB11EF9557}" srcOrd="0" destOrd="0" presId="urn:microsoft.com/office/officeart/2005/8/layout/process1"/>
    <dgm:cxn modelId="{FB5D67B8-671C-4B8A-8B7E-DBE8A470DE82}" type="presOf" srcId="{75E3C2F9-31C7-4598-AF70-91F7564B9DC5}" destId="{EFB1820C-8234-4315-BBD0-365232153839}" srcOrd="0" destOrd="0" presId="urn:microsoft.com/office/officeart/2005/8/layout/process1"/>
    <dgm:cxn modelId="{CD97B7B7-85C6-4CB3-B07D-35B8FC39AA20}" type="presOf" srcId="{ED962A05-4F97-4E23-AF91-AA16B7F9A451}" destId="{AA328FE4-E7C0-4ED4-A52B-2E7747F6F1CE}" srcOrd="1" destOrd="0" presId="urn:microsoft.com/office/officeart/2005/8/layout/process1"/>
    <dgm:cxn modelId="{8FC62A8E-4B26-402C-ADD2-8703AC9FAE37}" type="presOf" srcId="{0489596C-88C4-4977-8BFC-1859FB38AC0E}" destId="{628E4966-FF5E-487A-A28A-4FED6A872FC7}" srcOrd="1" destOrd="0" presId="urn:microsoft.com/office/officeart/2005/8/layout/process1"/>
    <dgm:cxn modelId="{C87B51BE-66FF-44C3-8120-B8D9F49CCCC0}" type="presOf" srcId="{99E3733A-1079-4885-A049-0AC7D5A2CA09}" destId="{D1192633-C54C-4F3F-B713-4AA3433C7231}" srcOrd="0" destOrd="0" presId="urn:microsoft.com/office/officeart/2005/8/layout/process1"/>
    <dgm:cxn modelId="{CB286A21-4B35-46B3-9E4E-3BA99C78A9C1}" type="presOf" srcId="{4DB89748-35F2-4BA4-8D9A-60021261E33F}" destId="{C3BD2D7A-F277-4CFD-8892-BBF723830F15}" srcOrd="0" destOrd="0" presId="urn:microsoft.com/office/officeart/2005/8/layout/process1"/>
    <dgm:cxn modelId="{79D3626F-0AC4-4337-A3C1-9B0D004DA452}" type="presOf" srcId="{9D6B8C7C-A26B-43F6-8029-9EEDA69FE708}" destId="{D36E5184-E037-44C4-AC2B-C9A20E516AD1}" srcOrd="1" destOrd="0" presId="urn:microsoft.com/office/officeart/2005/8/layout/process1"/>
    <dgm:cxn modelId="{D1777959-E8AF-4456-8DEF-8A74AB743D2C}" type="presOf" srcId="{2A0FCA62-628A-4A7C-BBFC-167253B6186F}" destId="{AAF0AE02-AE50-4D2D-B8E9-C33C2E27494F}" srcOrd="0" destOrd="0" presId="urn:microsoft.com/office/officeart/2005/8/layout/process1"/>
    <dgm:cxn modelId="{E9CD6B3D-CA86-40A0-AFAC-A23EDF4C3F92}" type="presOf" srcId="{2CE9F241-A226-4BDA-B479-4B96C0D95852}" destId="{93488576-8B2C-4D18-A8E6-7BE092D6CC22}" srcOrd="0" destOrd="0" presId="urn:microsoft.com/office/officeart/2005/8/layout/process1"/>
    <dgm:cxn modelId="{9B046759-B089-4B8E-9F33-937A26F4E33C}" type="presOf" srcId="{ED962A05-4F97-4E23-AF91-AA16B7F9A451}" destId="{2D986E4D-0ACF-4B4B-A5D6-020BC81ABA49}" srcOrd="0" destOrd="0" presId="urn:microsoft.com/office/officeart/2005/8/layout/process1"/>
    <dgm:cxn modelId="{96011915-75C3-43F7-A7E3-76E95ED13FF2}" type="presOf" srcId="{EACF4E43-EA25-4740-B0A2-A3E7D4FCDE49}" destId="{914003D2-AD9B-489C-8C17-B7A5304E6E74}" srcOrd="0" destOrd="0" presId="urn:microsoft.com/office/officeart/2005/8/layout/process1"/>
    <dgm:cxn modelId="{6E45B185-9F70-4B26-ADEA-B0A14FB9EEB0}" type="presOf" srcId="{2A0FCA62-628A-4A7C-BBFC-167253B6186F}" destId="{6181F8BE-DDDF-4B2B-B201-BE6D5D7AD444}" srcOrd="1" destOrd="0" presId="urn:microsoft.com/office/officeart/2005/8/layout/process1"/>
    <dgm:cxn modelId="{7416C0C8-C03B-4CA8-B475-2D12740BBDAA}" type="presOf" srcId="{B8659BAA-0022-480D-890E-12E093DF7AD4}" destId="{77A4F4D6-91B6-4D73-AE0F-022581D02449}" srcOrd="0" destOrd="0" presId="urn:microsoft.com/office/officeart/2005/8/layout/process1"/>
    <dgm:cxn modelId="{E4D63392-718F-46F2-BE89-D60698E8068F}" type="presOf" srcId="{0489596C-88C4-4977-8BFC-1859FB38AC0E}" destId="{E3220479-9B69-4107-BDB7-A78B8AAAC3B3}" srcOrd="0" destOrd="0" presId="urn:microsoft.com/office/officeart/2005/8/layout/process1"/>
    <dgm:cxn modelId="{42D4B527-8956-4853-8062-2A177B3954E2}" type="presOf" srcId="{9D6B8C7C-A26B-43F6-8029-9EEDA69FE708}" destId="{74D21747-6F66-446B-8C82-82A8626F404B}" srcOrd="0" destOrd="0" presId="urn:microsoft.com/office/officeart/2005/8/layout/process1"/>
    <dgm:cxn modelId="{D73B2A6F-EE08-4B46-BD1A-BDFEA1D9BCE7}" type="presParOf" srcId="{93488576-8B2C-4D18-A8E6-7BE092D6CC22}" destId="{EEF2E6E6-14FC-41A8-8B76-A4F690C0D04F}" srcOrd="0" destOrd="0" presId="urn:microsoft.com/office/officeart/2005/8/layout/process1"/>
    <dgm:cxn modelId="{77DDA1A2-C5E5-4149-B148-6425F7972BEE}" type="presParOf" srcId="{93488576-8B2C-4D18-A8E6-7BE092D6CC22}" destId="{AAF0AE02-AE50-4D2D-B8E9-C33C2E27494F}" srcOrd="1" destOrd="0" presId="urn:microsoft.com/office/officeart/2005/8/layout/process1"/>
    <dgm:cxn modelId="{DF9C927E-D350-459B-8ED9-7EDF96C199F7}" type="presParOf" srcId="{AAF0AE02-AE50-4D2D-B8E9-C33C2E27494F}" destId="{6181F8BE-DDDF-4B2B-B201-BE6D5D7AD444}" srcOrd="0" destOrd="0" presId="urn:microsoft.com/office/officeart/2005/8/layout/process1"/>
    <dgm:cxn modelId="{83E25820-D567-4EC2-893C-3E1B1B84F0A0}" type="presParOf" srcId="{93488576-8B2C-4D18-A8E6-7BE092D6CC22}" destId="{EFB1820C-8234-4315-BBD0-365232153839}" srcOrd="2" destOrd="0" presId="urn:microsoft.com/office/officeart/2005/8/layout/process1"/>
    <dgm:cxn modelId="{BE4AC5B1-4877-4149-85E6-DE27195839D9}" type="presParOf" srcId="{93488576-8B2C-4D18-A8E6-7BE092D6CC22}" destId="{2D986E4D-0ACF-4B4B-A5D6-020BC81ABA49}" srcOrd="3" destOrd="0" presId="urn:microsoft.com/office/officeart/2005/8/layout/process1"/>
    <dgm:cxn modelId="{BDBFCE6B-D6A2-4013-82DD-2B3F8F5E756A}" type="presParOf" srcId="{2D986E4D-0ACF-4B4B-A5D6-020BC81ABA49}" destId="{AA328FE4-E7C0-4ED4-A52B-2E7747F6F1CE}" srcOrd="0" destOrd="0" presId="urn:microsoft.com/office/officeart/2005/8/layout/process1"/>
    <dgm:cxn modelId="{5E07AD15-6A4F-4878-B049-CA7F8A4806BA}" type="presParOf" srcId="{93488576-8B2C-4D18-A8E6-7BE092D6CC22}" destId="{77A4F4D6-91B6-4D73-AE0F-022581D02449}" srcOrd="4" destOrd="0" presId="urn:microsoft.com/office/officeart/2005/8/layout/process1"/>
    <dgm:cxn modelId="{8617671E-7D0E-4FA0-B854-97C85124F91D}" type="presParOf" srcId="{93488576-8B2C-4D18-A8E6-7BE092D6CC22}" destId="{5AC1A24D-80B9-4CE5-87D0-82CB11EF9557}" srcOrd="5" destOrd="0" presId="urn:microsoft.com/office/officeart/2005/8/layout/process1"/>
    <dgm:cxn modelId="{6F342702-0A95-4F1F-ABA7-BCA87445A23C}" type="presParOf" srcId="{5AC1A24D-80B9-4CE5-87D0-82CB11EF9557}" destId="{1656E165-B6ED-48EE-B855-A82422854169}" srcOrd="0" destOrd="0" presId="urn:microsoft.com/office/officeart/2005/8/layout/process1"/>
    <dgm:cxn modelId="{C6EF927A-8B22-416E-A1EC-5F30FCD3EB26}" type="presParOf" srcId="{93488576-8B2C-4D18-A8E6-7BE092D6CC22}" destId="{C3BD2D7A-F277-4CFD-8892-BBF723830F15}" srcOrd="6" destOrd="0" presId="urn:microsoft.com/office/officeart/2005/8/layout/process1"/>
    <dgm:cxn modelId="{CCB99781-5AA0-4095-8290-92246A450E8F}" type="presParOf" srcId="{93488576-8B2C-4D18-A8E6-7BE092D6CC22}" destId="{74D21747-6F66-446B-8C82-82A8626F404B}" srcOrd="7" destOrd="0" presId="urn:microsoft.com/office/officeart/2005/8/layout/process1"/>
    <dgm:cxn modelId="{D5A9BEA8-B065-4599-8626-81646F7C318D}" type="presParOf" srcId="{74D21747-6F66-446B-8C82-82A8626F404B}" destId="{D36E5184-E037-44C4-AC2B-C9A20E516AD1}" srcOrd="0" destOrd="0" presId="urn:microsoft.com/office/officeart/2005/8/layout/process1"/>
    <dgm:cxn modelId="{ECB2302D-D552-47A3-A706-F2CE0570730E}" type="presParOf" srcId="{93488576-8B2C-4D18-A8E6-7BE092D6CC22}" destId="{D1192633-C54C-4F3F-B713-4AA3433C7231}" srcOrd="8" destOrd="0" presId="urn:microsoft.com/office/officeart/2005/8/layout/process1"/>
    <dgm:cxn modelId="{A1E7E9E2-1582-4794-917C-671EDCCA1997}" type="presParOf" srcId="{93488576-8B2C-4D18-A8E6-7BE092D6CC22}" destId="{E3220479-9B69-4107-BDB7-A78B8AAAC3B3}" srcOrd="9" destOrd="0" presId="urn:microsoft.com/office/officeart/2005/8/layout/process1"/>
    <dgm:cxn modelId="{2C81AB3C-4FEA-41BA-B8C9-9E4B710EC23C}" type="presParOf" srcId="{E3220479-9B69-4107-BDB7-A78B8AAAC3B3}" destId="{628E4966-FF5E-487A-A28A-4FED6A872FC7}" srcOrd="0" destOrd="0" presId="urn:microsoft.com/office/officeart/2005/8/layout/process1"/>
    <dgm:cxn modelId="{80A22B28-FC7B-49E9-9B63-82812F0616A1}" type="presParOf" srcId="{93488576-8B2C-4D18-A8E6-7BE092D6CC22}" destId="{914003D2-AD9B-489C-8C17-B7A5304E6E7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A98ED-392A-4EF4-8ED1-B4D291A2705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42F2EF-CC4C-4AF2-A501-0EA0101983D4}">
      <dgm:prSet phldrT="[Κείμενο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l-GR" sz="2000" b="1" dirty="0"/>
        </a:p>
        <a:p>
          <a:r>
            <a:rPr lang="el-GR" sz="2000" b="1" dirty="0"/>
            <a:t>Ανάγκη οργάνωσης της Επιχειρηματικότητας </a:t>
          </a:r>
        </a:p>
        <a:p>
          <a:r>
            <a:rPr lang="el-GR" sz="2000" b="1" dirty="0"/>
            <a:t>στην ΠΔΕ</a:t>
          </a:r>
        </a:p>
        <a:p>
          <a:r>
            <a:rPr lang="el-GR" sz="2000" b="1" dirty="0"/>
            <a:t> </a:t>
          </a:r>
        </a:p>
        <a:p>
          <a:endParaRPr lang="el-GR" sz="2000" b="1" dirty="0"/>
        </a:p>
        <a:p>
          <a:r>
            <a:rPr lang="el-GR" sz="2000" b="1" dirty="0"/>
            <a:t> </a:t>
          </a:r>
        </a:p>
      </dgm:t>
    </dgm:pt>
    <dgm:pt modelId="{E70345F0-F82C-4B46-9BFE-B264C44A22F7}" type="parTrans" cxnId="{99AF394E-ABD6-46CD-8B5A-E903C160E690}">
      <dgm:prSet/>
      <dgm:spPr/>
      <dgm:t>
        <a:bodyPr/>
        <a:lstStyle/>
        <a:p>
          <a:endParaRPr lang="el-GR"/>
        </a:p>
      </dgm:t>
    </dgm:pt>
    <dgm:pt modelId="{6E02D103-2501-451C-BFF4-D2B8C63B4FF1}" type="sibTrans" cxnId="{99AF394E-ABD6-46CD-8B5A-E903C160E690}">
      <dgm:prSet/>
      <dgm:spPr/>
      <dgm:t>
        <a:bodyPr/>
        <a:lstStyle/>
        <a:p>
          <a:endParaRPr lang="el-GR"/>
        </a:p>
      </dgm:t>
    </dgm:pt>
    <dgm:pt modelId="{17A80411-D5F8-4992-80A8-D571931FF568}">
      <dgm:prSet phldrT="[Κείμενο]" custT="1"/>
      <dgm:spPr>
        <a:solidFill>
          <a:schemeClr val="accent5"/>
        </a:solidFill>
      </dgm:spPr>
      <dgm:t>
        <a:bodyPr/>
        <a:lstStyle/>
        <a:p>
          <a:r>
            <a:rPr lang="el-GR" sz="1800" dirty="0"/>
            <a:t>Λόγω των ειδικών συνθηκών για την μετεγκατάσταση εκτός σχεδίου πόλης ή εκτός αστικού ιστού του Ν.3982/2011</a:t>
          </a:r>
        </a:p>
      </dgm:t>
    </dgm:pt>
    <dgm:pt modelId="{FEBF2727-F3DD-4816-A827-8F3995F0D197}" type="parTrans" cxnId="{BF82D109-F607-4F65-BD99-063F90584949}">
      <dgm:prSet/>
      <dgm:spPr/>
      <dgm:t>
        <a:bodyPr/>
        <a:lstStyle/>
        <a:p>
          <a:endParaRPr lang="el-GR"/>
        </a:p>
      </dgm:t>
    </dgm:pt>
    <dgm:pt modelId="{F0FF306D-148F-4448-BAFC-FFFF05CA5768}" type="sibTrans" cxnId="{BF82D109-F607-4F65-BD99-063F90584949}">
      <dgm:prSet/>
      <dgm:spPr/>
      <dgm:t>
        <a:bodyPr/>
        <a:lstStyle/>
        <a:p>
          <a:endParaRPr lang="el-GR"/>
        </a:p>
      </dgm:t>
    </dgm:pt>
    <dgm:pt modelId="{06ACA458-7E35-4389-86CA-6DFC14E67B1F}">
      <dgm:prSet phldrT="[Κείμενο]" phldr="1"/>
      <dgm:spPr/>
      <dgm:t>
        <a:bodyPr/>
        <a:lstStyle/>
        <a:p>
          <a:endParaRPr lang="el-GR"/>
        </a:p>
      </dgm:t>
    </dgm:pt>
    <dgm:pt modelId="{83739F17-2A38-4874-B4EB-712139BF46B0}" type="parTrans" cxnId="{B0CDA91D-DE72-4A67-8DA7-1C232D1F4082}">
      <dgm:prSet/>
      <dgm:spPr/>
      <dgm:t>
        <a:bodyPr/>
        <a:lstStyle/>
        <a:p>
          <a:endParaRPr lang="el-GR"/>
        </a:p>
      </dgm:t>
    </dgm:pt>
    <dgm:pt modelId="{0C80A5F9-D2C3-492E-B0A2-56CFF807F27A}" type="sibTrans" cxnId="{B0CDA91D-DE72-4A67-8DA7-1C232D1F4082}">
      <dgm:prSet/>
      <dgm:spPr/>
      <dgm:t>
        <a:bodyPr/>
        <a:lstStyle/>
        <a:p>
          <a:endParaRPr lang="el-GR"/>
        </a:p>
      </dgm:t>
    </dgm:pt>
    <dgm:pt modelId="{C72A9AF9-DC5F-43C7-9DC6-927BA400C0A7}">
      <dgm:prSet phldrT="[Κείμενο]" custT="1"/>
      <dgm:spPr>
        <a:solidFill>
          <a:schemeClr val="accent5"/>
        </a:solidFill>
      </dgm:spPr>
      <dgm:t>
        <a:bodyPr/>
        <a:lstStyle/>
        <a:p>
          <a:endParaRPr lang="el-GR"/>
        </a:p>
      </dgm:t>
    </dgm:pt>
    <dgm:pt modelId="{1A6B5E3B-D793-46EB-8324-F5ECB8C8236E}" type="parTrans" cxnId="{98B59F97-9F17-4D1D-833F-64561E781D8D}">
      <dgm:prSet/>
      <dgm:spPr/>
      <dgm:t>
        <a:bodyPr/>
        <a:lstStyle/>
        <a:p>
          <a:endParaRPr lang="el-GR"/>
        </a:p>
      </dgm:t>
    </dgm:pt>
    <dgm:pt modelId="{2F670B11-2684-4F2B-9712-12A75C090068}" type="sibTrans" cxnId="{98B59F97-9F17-4D1D-833F-64561E781D8D}">
      <dgm:prSet/>
      <dgm:spPr/>
      <dgm:t>
        <a:bodyPr/>
        <a:lstStyle/>
        <a:p>
          <a:endParaRPr lang="el-GR"/>
        </a:p>
      </dgm:t>
    </dgm:pt>
    <dgm:pt modelId="{D97C3B62-0407-4C0B-A633-CD9A2E45A2E7}">
      <dgm:prSet/>
      <dgm:spPr/>
      <dgm:t>
        <a:bodyPr/>
        <a:lstStyle/>
        <a:p>
          <a:endParaRPr lang="el-GR"/>
        </a:p>
      </dgm:t>
    </dgm:pt>
    <dgm:pt modelId="{3F942758-289B-43CD-8513-D7C6E1E653A4}" type="parTrans" cxnId="{8F652F4B-E570-4D47-B8AD-81664FF6E506}">
      <dgm:prSet/>
      <dgm:spPr/>
      <dgm:t>
        <a:bodyPr/>
        <a:lstStyle/>
        <a:p>
          <a:endParaRPr lang="el-GR"/>
        </a:p>
      </dgm:t>
    </dgm:pt>
    <dgm:pt modelId="{DD55B09E-9DEE-4A11-87CF-38C519AB2BEE}" type="sibTrans" cxnId="{8F652F4B-E570-4D47-B8AD-81664FF6E506}">
      <dgm:prSet/>
      <dgm:spPr/>
      <dgm:t>
        <a:bodyPr/>
        <a:lstStyle/>
        <a:p>
          <a:endParaRPr lang="el-GR"/>
        </a:p>
      </dgm:t>
    </dgm:pt>
    <dgm:pt modelId="{A0F36D1A-3974-41E1-8F16-1CB6A43A7513}">
      <dgm:prSet/>
      <dgm:spPr/>
      <dgm:t>
        <a:bodyPr/>
        <a:lstStyle/>
        <a:p>
          <a:endParaRPr lang="el-GR"/>
        </a:p>
      </dgm:t>
    </dgm:pt>
    <dgm:pt modelId="{B075F89B-A441-4BF0-ADB1-B00F2F1055BE}" type="parTrans" cxnId="{52F8CA7E-4DB1-461C-8CB3-9E9113F48DA9}">
      <dgm:prSet/>
      <dgm:spPr/>
      <dgm:t>
        <a:bodyPr/>
        <a:lstStyle/>
        <a:p>
          <a:endParaRPr lang="el-GR"/>
        </a:p>
      </dgm:t>
    </dgm:pt>
    <dgm:pt modelId="{952E38CF-2945-4619-B0C1-EADAA1D44AAD}" type="sibTrans" cxnId="{52F8CA7E-4DB1-461C-8CB3-9E9113F48DA9}">
      <dgm:prSet/>
      <dgm:spPr/>
      <dgm:t>
        <a:bodyPr/>
        <a:lstStyle/>
        <a:p>
          <a:endParaRPr lang="el-GR"/>
        </a:p>
      </dgm:t>
    </dgm:pt>
    <dgm:pt modelId="{A6D0FA83-D99B-449B-A0D4-5021ECF43C9A}">
      <dgm:prSet/>
      <dgm:spPr/>
      <dgm:t>
        <a:bodyPr/>
        <a:lstStyle/>
        <a:p>
          <a:endParaRPr lang="el-GR"/>
        </a:p>
      </dgm:t>
    </dgm:pt>
    <dgm:pt modelId="{1333DC1C-1D3D-4D02-AB87-825DBAA14422}" type="parTrans" cxnId="{DC674084-D544-4AEC-9196-6E041314318E}">
      <dgm:prSet/>
      <dgm:spPr/>
      <dgm:t>
        <a:bodyPr/>
        <a:lstStyle/>
        <a:p>
          <a:endParaRPr lang="el-GR"/>
        </a:p>
      </dgm:t>
    </dgm:pt>
    <dgm:pt modelId="{AB635872-D392-4C8F-B36A-D0F7A62B2090}" type="sibTrans" cxnId="{DC674084-D544-4AEC-9196-6E041314318E}">
      <dgm:prSet/>
      <dgm:spPr/>
      <dgm:t>
        <a:bodyPr/>
        <a:lstStyle/>
        <a:p>
          <a:endParaRPr lang="el-GR"/>
        </a:p>
      </dgm:t>
    </dgm:pt>
    <dgm:pt modelId="{058847A6-0BDE-4AED-9425-54FAA660D847}">
      <dgm:prSet/>
      <dgm:spPr/>
      <dgm:t>
        <a:bodyPr/>
        <a:lstStyle/>
        <a:p>
          <a:endParaRPr lang="el-GR"/>
        </a:p>
      </dgm:t>
    </dgm:pt>
    <dgm:pt modelId="{64A0873D-EC56-4E29-A54E-26DC5F8EEA46}" type="parTrans" cxnId="{A2BDF882-CCC8-49FA-AD06-CA2A0F62C244}">
      <dgm:prSet/>
      <dgm:spPr/>
      <dgm:t>
        <a:bodyPr/>
        <a:lstStyle/>
        <a:p>
          <a:endParaRPr lang="el-GR"/>
        </a:p>
      </dgm:t>
    </dgm:pt>
    <dgm:pt modelId="{7670827B-0754-48CC-A04C-79BD8F15B0D5}" type="sibTrans" cxnId="{A2BDF882-CCC8-49FA-AD06-CA2A0F62C244}">
      <dgm:prSet/>
      <dgm:spPr/>
      <dgm:t>
        <a:bodyPr/>
        <a:lstStyle/>
        <a:p>
          <a:endParaRPr lang="el-GR"/>
        </a:p>
      </dgm:t>
    </dgm:pt>
    <dgm:pt modelId="{5CBC505A-BA92-42FF-96D8-9E11B37A1AD6}">
      <dgm:prSet phldrT="[Κείμενο]" custT="1"/>
      <dgm:spPr>
        <a:solidFill>
          <a:schemeClr val="accent5"/>
        </a:solidFill>
      </dgm:spPr>
      <dgm:t>
        <a:bodyPr/>
        <a:lstStyle/>
        <a:p>
          <a:r>
            <a:rPr lang="el-GR" sz="1800" dirty="0"/>
            <a:t>Για λόγους </a:t>
          </a:r>
          <a:r>
            <a:rPr lang="el-GR" sz="1800" dirty="0">
              <a:solidFill>
                <a:schemeClr val="accent2">
                  <a:lumMod val="40000"/>
                  <a:lumOff val="60000"/>
                </a:schemeClr>
              </a:solidFill>
            </a:rPr>
            <a:t>ισόρροπης ενδοπεριφερειακής ανάπτυξης </a:t>
          </a:r>
          <a:r>
            <a:rPr lang="el-GR" sz="1800" dirty="0"/>
            <a:t>&amp; </a:t>
          </a:r>
          <a:r>
            <a:rPr lang="el-GR" sz="1800" dirty="0">
              <a:solidFill>
                <a:schemeClr val="accent2">
                  <a:lumMod val="60000"/>
                  <a:lumOff val="40000"/>
                </a:schemeClr>
              </a:solidFill>
            </a:rPr>
            <a:t>ανάδειξης της στρατηγικής θέσης της ΠΔΕ</a:t>
          </a:r>
        </a:p>
      </dgm:t>
    </dgm:pt>
    <dgm:pt modelId="{5783F99D-ED95-4648-85C8-86935E4F359C}" type="parTrans" cxnId="{313AA987-A84E-48A7-974B-67721730FC2C}">
      <dgm:prSet/>
      <dgm:spPr/>
      <dgm:t>
        <a:bodyPr/>
        <a:lstStyle/>
        <a:p>
          <a:endParaRPr lang="el-GR"/>
        </a:p>
      </dgm:t>
    </dgm:pt>
    <dgm:pt modelId="{5F19DFD9-6F9C-4821-96AB-8ABA4618E872}" type="sibTrans" cxnId="{313AA987-A84E-48A7-974B-67721730FC2C}">
      <dgm:prSet/>
      <dgm:spPr/>
      <dgm:t>
        <a:bodyPr/>
        <a:lstStyle/>
        <a:p>
          <a:endParaRPr lang="el-GR"/>
        </a:p>
      </dgm:t>
    </dgm:pt>
    <dgm:pt modelId="{96123E7F-9D18-4D62-A8C3-64856F432A7A}">
      <dgm:prSet phldrT="[Κείμενο]" custT="1"/>
      <dgm:spPr>
        <a:solidFill>
          <a:schemeClr val="accent5"/>
        </a:solidFill>
      </dgm:spPr>
      <dgm:t>
        <a:bodyPr/>
        <a:lstStyle/>
        <a:p>
          <a:r>
            <a:rPr lang="el-GR" sz="1800" dirty="0"/>
            <a:t>Λόγω του δραστικού περιορισμού της εκτός σχεδίου δόμησης Ν.4759/2020</a:t>
          </a:r>
        </a:p>
      </dgm:t>
    </dgm:pt>
    <dgm:pt modelId="{05CD9404-0729-4B5E-AFB5-8CC79EEE1B9B}" type="parTrans" cxnId="{4A9833DE-D545-4F4E-AB53-56A54D41EF27}">
      <dgm:prSet/>
      <dgm:spPr/>
      <dgm:t>
        <a:bodyPr/>
        <a:lstStyle/>
        <a:p>
          <a:endParaRPr lang="el-GR"/>
        </a:p>
      </dgm:t>
    </dgm:pt>
    <dgm:pt modelId="{A9A3F38A-159F-4A90-98EB-D915898EF76B}" type="sibTrans" cxnId="{4A9833DE-D545-4F4E-AB53-56A54D41EF27}">
      <dgm:prSet/>
      <dgm:spPr/>
      <dgm:t>
        <a:bodyPr/>
        <a:lstStyle/>
        <a:p>
          <a:endParaRPr lang="el-GR"/>
        </a:p>
      </dgm:t>
    </dgm:pt>
    <dgm:pt modelId="{9F4AC8AC-91CF-4978-B072-9204BA577E3A}">
      <dgm:prSet phldrT="[Κείμενο]" custT="1"/>
      <dgm:spPr>
        <a:solidFill>
          <a:schemeClr val="accent5"/>
        </a:solidFill>
      </dgm:spPr>
      <dgm:t>
        <a:bodyPr/>
        <a:lstStyle/>
        <a:p>
          <a:r>
            <a:rPr lang="el-GR" sz="1800" dirty="0"/>
            <a:t>Για αναπτυξιακούς, περιβαλλοντικούς επιχειρηματικούς, θεσμικούς λόγους</a:t>
          </a:r>
        </a:p>
      </dgm:t>
    </dgm:pt>
    <dgm:pt modelId="{458E770A-1134-43DD-9C63-77B50A0C34A9}" type="parTrans" cxnId="{2DC0D178-BAED-4960-8600-B20D08619775}">
      <dgm:prSet/>
      <dgm:spPr/>
      <dgm:t>
        <a:bodyPr/>
        <a:lstStyle/>
        <a:p>
          <a:endParaRPr lang="el-GR"/>
        </a:p>
      </dgm:t>
    </dgm:pt>
    <dgm:pt modelId="{DBF483FD-4921-437B-B21E-1AA57BD7D23D}" type="sibTrans" cxnId="{2DC0D178-BAED-4960-8600-B20D08619775}">
      <dgm:prSet/>
      <dgm:spPr/>
      <dgm:t>
        <a:bodyPr/>
        <a:lstStyle/>
        <a:p>
          <a:endParaRPr lang="el-GR"/>
        </a:p>
      </dgm:t>
    </dgm:pt>
    <dgm:pt modelId="{F18788F0-9846-479B-BD46-0E77CDA399F2}">
      <dgm:prSet/>
      <dgm:spPr/>
      <dgm:t>
        <a:bodyPr/>
        <a:lstStyle/>
        <a:p>
          <a:endParaRPr lang="el-GR"/>
        </a:p>
      </dgm:t>
    </dgm:pt>
    <dgm:pt modelId="{A6934E60-DEEB-4AF7-9E8F-04DC807DB56F}" type="parTrans" cxnId="{DFC62439-A938-449A-8273-C619584278B5}">
      <dgm:prSet/>
      <dgm:spPr/>
      <dgm:t>
        <a:bodyPr/>
        <a:lstStyle/>
        <a:p>
          <a:endParaRPr lang="el-GR"/>
        </a:p>
      </dgm:t>
    </dgm:pt>
    <dgm:pt modelId="{2F5FF5C7-1887-4AFC-9440-59C1CB789592}" type="sibTrans" cxnId="{DFC62439-A938-449A-8273-C619584278B5}">
      <dgm:prSet/>
      <dgm:spPr/>
      <dgm:t>
        <a:bodyPr/>
        <a:lstStyle/>
        <a:p>
          <a:endParaRPr lang="el-GR"/>
        </a:p>
      </dgm:t>
    </dgm:pt>
    <dgm:pt modelId="{E6684EC5-F58C-4E5E-BCEC-ACB2361FC7E1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000" dirty="0"/>
            <a:t>Για όλα τα </a:t>
          </a:r>
          <a:r>
            <a:rPr lang="el-GR" sz="2000" dirty="0">
              <a:solidFill>
                <a:schemeClr val="accent2">
                  <a:lumMod val="40000"/>
                  <a:lumOff val="60000"/>
                </a:schemeClr>
              </a:solidFill>
            </a:rPr>
            <a:t>πλεονεκτήματα</a:t>
          </a:r>
          <a:r>
            <a:rPr lang="el-GR" sz="2000" dirty="0"/>
            <a:t> και κίνητρα ανάπτυξης ενός ΕΠ </a:t>
          </a:r>
        </a:p>
      </dgm:t>
    </dgm:pt>
    <dgm:pt modelId="{2EF17A0D-6B68-4ECF-B3A9-C713835A076A}" type="sibTrans" cxnId="{33F67D21-63BD-4FBC-BEAD-7183EF426EF4}">
      <dgm:prSet/>
      <dgm:spPr/>
      <dgm:t>
        <a:bodyPr/>
        <a:lstStyle/>
        <a:p>
          <a:endParaRPr lang="el-GR"/>
        </a:p>
      </dgm:t>
    </dgm:pt>
    <dgm:pt modelId="{806356B4-3B9D-408A-BE37-A0587FB71F3E}" type="parTrans" cxnId="{33F67D21-63BD-4FBC-BEAD-7183EF426EF4}">
      <dgm:prSet/>
      <dgm:spPr/>
      <dgm:t>
        <a:bodyPr/>
        <a:lstStyle/>
        <a:p>
          <a:endParaRPr lang="el-GR"/>
        </a:p>
      </dgm:t>
    </dgm:pt>
    <dgm:pt modelId="{A9ACE8F4-A838-4F1B-8B24-D654F1730995}">
      <dgm:prSet phldrT="[Κείμενο]" custScaleX="165151" custScaleY="158892" custLinFactX="100000" custLinFactNeighborX="141183" custLinFactNeighborY="-83951"/>
      <dgm:spPr>
        <a:solidFill>
          <a:schemeClr val="accent5"/>
        </a:solidFill>
      </dgm:spPr>
      <dgm:t>
        <a:bodyPr/>
        <a:lstStyle/>
        <a:p>
          <a:endParaRPr lang="el-GR"/>
        </a:p>
      </dgm:t>
    </dgm:pt>
    <dgm:pt modelId="{159C52F2-C97C-42FA-BE1F-1FE26419909F}" type="parTrans" cxnId="{CA2943A2-A0A4-4212-83F2-EA285FAF3F2F}">
      <dgm:prSet/>
      <dgm:spPr/>
      <dgm:t>
        <a:bodyPr/>
        <a:lstStyle/>
        <a:p>
          <a:endParaRPr lang="el-GR"/>
        </a:p>
      </dgm:t>
    </dgm:pt>
    <dgm:pt modelId="{0B8F496C-43B4-4B4C-8B28-0686C5B571E5}" type="sibTrans" cxnId="{CA2943A2-A0A4-4212-83F2-EA285FAF3F2F}">
      <dgm:prSet/>
      <dgm:spPr/>
      <dgm:t>
        <a:bodyPr/>
        <a:lstStyle/>
        <a:p>
          <a:endParaRPr lang="el-GR"/>
        </a:p>
      </dgm:t>
    </dgm:pt>
    <dgm:pt modelId="{219B7CFA-BE07-4C4D-8D2A-A6054C59D364}">
      <dgm:prSet phldrT="[Κείμενο]" custScaleX="165151" custScaleY="158892" custLinFactX="100000" custLinFactNeighborX="141183" custLinFactNeighborY="-83951"/>
      <dgm:spPr>
        <a:solidFill>
          <a:schemeClr val="accent5"/>
        </a:solidFill>
      </dgm:spPr>
      <dgm:t>
        <a:bodyPr/>
        <a:lstStyle/>
        <a:p>
          <a:endParaRPr lang="el-GR"/>
        </a:p>
      </dgm:t>
    </dgm:pt>
    <dgm:pt modelId="{B079DD01-497B-409A-A1EF-E133D55D869A}" type="parTrans" cxnId="{3C5A6460-77E7-486F-9023-2A7BD12A833A}">
      <dgm:prSet/>
      <dgm:spPr/>
      <dgm:t>
        <a:bodyPr/>
        <a:lstStyle/>
        <a:p>
          <a:endParaRPr lang="el-GR"/>
        </a:p>
      </dgm:t>
    </dgm:pt>
    <dgm:pt modelId="{93215BFA-B9AF-40F4-9F33-F2E83A640E9D}" type="sibTrans" cxnId="{3C5A6460-77E7-486F-9023-2A7BD12A833A}">
      <dgm:prSet/>
      <dgm:spPr/>
      <dgm:t>
        <a:bodyPr/>
        <a:lstStyle/>
        <a:p>
          <a:endParaRPr lang="el-GR"/>
        </a:p>
      </dgm:t>
    </dgm:pt>
    <dgm:pt modelId="{38FE424C-33AD-42A9-A874-1D2EB6993CBD}">
      <dgm:prSet/>
      <dgm:spPr/>
      <dgm:t>
        <a:bodyPr/>
        <a:lstStyle/>
        <a:p>
          <a:endParaRPr lang="el-GR"/>
        </a:p>
      </dgm:t>
    </dgm:pt>
    <dgm:pt modelId="{8D75E9C1-2752-4044-8422-70742177EDF5}" type="parTrans" cxnId="{10DDC183-3EA4-45DA-BA5A-342EA480F036}">
      <dgm:prSet/>
      <dgm:spPr/>
      <dgm:t>
        <a:bodyPr/>
        <a:lstStyle/>
        <a:p>
          <a:endParaRPr lang="el-GR"/>
        </a:p>
      </dgm:t>
    </dgm:pt>
    <dgm:pt modelId="{4FC7C712-60AB-477C-B90C-99D5B62ABB1D}" type="sibTrans" cxnId="{10DDC183-3EA4-45DA-BA5A-342EA480F036}">
      <dgm:prSet/>
      <dgm:spPr/>
      <dgm:t>
        <a:bodyPr/>
        <a:lstStyle/>
        <a:p>
          <a:endParaRPr lang="el-GR"/>
        </a:p>
      </dgm:t>
    </dgm:pt>
    <dgm:pt modelId="{F372AE5C-EC48-4AE8-84BA-888BCB694D88}">
      <dgm:prSet/>
      <dgm:spPr/>
      <dgm:t>
        <a:bodyPr/>
        <a:lstStyle/>
        <a:p>
          <a:endParaRPr lang="el-GR"/>
        </a:p>
      </dgm:t>
    </dgm:pt>
    <dgm:pt modelId="{C5AAEEDD-750A-40B9-A565-6A7EA62EAC34}" type="parTrans" cxnId="{BA4688B1-3E9B-44BC-8AA5-B281488E0CD6}">
      <dgm:prSet/>
      <dgm:spPr/>
      <dgm:t>
        <a:bodyPr/>
        <a:lstStyle/>
        <a:p>
          <a:endParaRPr lang="el-GR"/>
        </a:p>
      </dgm:t>
    </dgm:pt>
    <dgm:pt modelId="{FE10B8ED-9166-410D-9EF2-1C8AFF222300}" type="sibTrans" cxnId="{BA4688B1-3E9B-44BC-8AA5-B281488E0CD6}">
      <dgm:prSet/>
      <dgm:spPr/>
      <dgm:t>
        <a:bodyPr/>
        <a:lstStyle/>
        <a:p>
          <a:endParaRPr lang="el-GR"/>
        </a:p>
      </dgm:t>
    </dgm:pt>
    <dgm:pt modelId="{A22F52C0-91A7-40FB-8A8B-DDF5F30BA035}" type="pres">
      <dgm:prSet presAssocID="{FB4A98ED-392A-4EF4-8ED1-B4D291A2705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F811CC2B-2269-476A-8670-9CE4A805B527}" type="pres">
      <dgm:prSet presAssocID="{3B42F2EF-CC4C-4AF2-A501-0EA0101983D4}" presName="Parent" presStyleLbl="node0" presStyleIdx="0" presStyleCnt="1" custScaleX="151849" custScaleY="149271" custLinFactNeighborX="1002" custLinFactNeighborY="3544">
        <dgm:presLayoutVars>
          <dgm:chMax val="5"/>
          <dgm:chPref val="5"/>
        </dgm:presLayoutVars>
      </dgm:prSet>
      <dgm:spPr/>
      <dgm:t>
        <a:bodyPr/>
        <a:lstStyle/>
        <a:p>
          <a:endParaRPr lang="el-GR"/>
        </a:p>
      </dgm:t>
    </dgm:pt>
    <dgm:pt modelId="{D497EEEB-3540-427B-BDDC-F3820621C628}" type="pres">
      <dgm:prSet presAssocID="{3B42F2EF-CC4C-4AF2-A501-0EA0101983D4}" presName="Accent2" presStyleLbl="node1" presStyleIdx="0" presStyleCnt="19"/>
      <dgm:spPr/>
    </dgm:pt>
    <dgm:pt modelId="{9BEC9446-A8B3-4342-8980-FE5107A0C818}" type="pres">
      <dgm:prSet presAssocID="{3B42F2EF-CC4C-4AF2-A501-0EA0101983D4}" presName="Accent3" presStyleLbl="node1" presStyleIdx="1" presStyleCnt="19" custLinFactNeighborY="38106"/>
      <dgm:spPr>
        <a:solidFill>
          <a:schemeClr val="accent5"/>
        </a:solidFill>
      </dgm:spPr>
    </dgm:pt>
    <dgm:pt modelId="{DBAE8A8A-FF63-4359-A67C-DD5AE1E61E4A}" type="pres">
      <dgm:prSet presAssocID="{3B42F2EF-CC4C-4AF2-A501-0EA0101983D4}" presName="Accent4" presStyleLbl="node1" presStyleIdx="2" presStyleCnt="19" custLinFactX="-29180" custLinFactNeighborX="-100000" custLinFactNeighborY="-8061"/>
      <dgm:spPr>
        <a:solidFill>
          <a:schemeClr val="accent5"/>
        </a:solidFill>
      </dgm:spPr>
    </dgm:pt>
    <dgm:pt modelId="{3A7ED0B6-8360-473F-87A6-B23BE653BF26}" type="pres">
      <dgm:prSet presAssocID="{3B42F2EF-CC4C-4AF2-A501-0EA0101983D4}" presName="Accent5" presStyleLbl="node1" presStyleIdx="3" presStyleCnt="19" custScaleX="172696" custScaleY="165167" custLinFactX="-300000" custLinFactNeighborX="-349600" custLinFactNeighborY="93254"/>
      <dgm:spPr>
        <a:solidFill>
          <a:schemeClr val="accent5"/>
        </a:solidFill>
      </dgm:spPr>
    </dgm:pt>
    <dgm:pt modelId="{9967F5FE-0592-474F-854F-A1798ADBB85D}" type="pres">
      <dgm:prSet presAssocID="{3B42F2EF-CC4C-4AF2-A501-0EA0101983D4}" presName="Accent6" presStyleLbl="node1" presStyleIdx="4" presStyleCnt="19" custLinFactX="72746" custLinFactY="-296591" custLinFactNeighborX="100000" custLinFactNeighborY="-300000"/>
      <dgm:spPr>
        <a:solidFill>
          <a:schemeClr val="accent5"/>
        </a:solidFill>
      </dgm:spPr>
    </dgm:pt>
    <dgm:pt modelId="{AE0CCCFB-05B0-49C0-BDFE-2D03CAF2BEF7}" type="pres">
      <dgm:prSet presAssocID="{E6684EC5-F58C-4E5E-BCEC-ACB2361FC7E1}" presName="Child1" presStyleLbl="node1" presStyleIdx="5" presStyleCnt="19" custScaleX="200137" custScaleY="200115" custLinFactX="200000" custLinFactNeighborX="248781" custLinFactNeighborY="-43964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6112D85B-0E97-46D2-B637-289794229400}" type="pres">
      <dgm:prSet presAssocID="{E6684EC5-F58C-4E5E-BCEC-ACB2361FC7E1}" presName="Accent7" presStyleCnt="0"/>
      <dgm:spPr/>
    </dgm:pt>
    <dgm:pt modelId="{2FAC0E66-153A-45F9-815C-520CC47AE240}" type="pres">
      <dgm:prSet presAssocID="{E6684EC5-F58C-4E5E-BCEC-ACB2361FC7E1}" presName="AccentHold1" presStyleLbl="node1" presStyleIdx="6" presStyleCnt="19" custScaleX="69837" custScaleY="69129" custLinFactNeighborX="-37639" custLinFactNeighborY="4856"/>
      <dgm:spPr>
        <a:noFill/>
        <a:ln>
          <a:noFill/>
        </a:ln>
      </dgm:spPr>
    </dgm:pt>
    <dgm:pt modelId="{DA6142E1-BFEA-4542-B61C-D6AB475ED025}" type="pres">
      <dgm:prSet presAssocID="{E6684EC5-F58C-4E5E-BCEC-ACB2361FC7E1}" presName="Accent8" presStyleCnt="0"/>
      <dgm:spPr/>
    </dgm:pt>
    <dgm:pt modelId="{BA9DC96E-786F-4E6F-845F-917CFBE4AC5A}" type="pres">
      <dgm:prSet presAssocID="{E6684EC5-F58C-4E5E-BCEC-ACB2361FC7E1}" presName="AccentHold2" presStyleLbl="node1" presStyleIdx="7" presStyleCnt="19" custLinFactY="-163838" custLinFactNeighborX="93771" custLinFactNeighborY="-200000"/>
      <dgm:spPr>
        <a:solidFill>
          <a:schemeClr val="accent5"/>
        </a:solidFill>
      </dgm:spPr>
    </dgm:pt>
    <dgm:pt modelId="{C4301A8E-67E6-41C6-9249-99DEEFEB6BFA}" type="pres">
      <dgm:prSet presAssocID="{5CBC505A-BA92-42FF-96D8-9E11B37A1AD6}" presName="Child2" presStyleLbl="node1" presStyleIdx="8" presStyleCnt="19" custScaleX="200137" custScaleY="200115" custLinFactX="-100000" custLinFactY="98234" custLinFactNeighborX="-13393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D6209708-ED89-4E03-B90F-3C421698D296}" type="pres">
      <dgm:prSet presAssocID="{5CBC505A-BA92-42FF-96D8-9E11B37A1AD6}" presName="Accent9" presStyleCnt="0"/>
      <dgm:spPr/>
    </dgm:pt>
    <dgm:pt modelId="{850B2F42-F000-4A84-B2E6-994FCD001A38}" type="pres">
      <dgm:prSet presAssocID="{5CBC505A-BA92-42FF-96D8-9E11B37A1AD6}" presName="AccentHold1" presStyleLbl="node1" presStyleIdx="9" presStyleCnt="19" custLinFactY="200000" custLinFactNeighborX="94655" custLinFactNeighborY="234300"/>
      <dgm:spPr>
        <a:solidFill>
          <a:schemeClr val="accent5"/>
        </a:solidFill>
      </dgm:spPr>
    </dgm:pt>
    <dgm:pt modelId="{AC462A35-7D46-4FBF-9C9F-BCEC1DD76F25}" type="pres">
      <dgm:prSet presAssocID="{5CBC505A-BA92-42FF-96D8-9E11B37A1AD6}" presName="Accent10" presStyleCnt="0"/>
      <dgm:spPr/>
    </dgm:pt>
    <dgm:pt modelId="{8076DA99-51FB-4CA1-874B-9D1632D0FA87}" type="pres">
      <dgm:prSet presAssocID="{5CBC505A-BA92-42FF-96D8-9E11B37A1AD6}" presName="AccentHold2" presStyleLbl="node1" presStyleIdx="10" presStyleCnt="19"/>
      <dgm:spPr>
        <a:solidFill>
          <a:schemeClr val="accent5"/>
        </a:solidFill>
      </dgm:spPr>
    </dgm:pt>
    <dgm:pt modelId="{21E09DFA-CC0F-4C27-ADF9-5F0D1F7D90C3}" type="pres">
      <dgm:prSet presAssocID="{5CBC505A-BA92-42FF-96D8-9E11B37A1AD6}" presName="Accent11" presStyleCnt="0"/>
      <dgm:spPr/>
    </dgm:pt>
    <dgm:pt modelId="{42168271-DDFE-4012-A0A9-859EFEB7418E}" type="pres">
      <dgm:prSet presAssocID="{5CBC505A-BA92-42FF-96D8-9E11B37A1AD6}" presName="AccentHold3" presStyleLbl="node1" presStyleIdx="11" presStyleCnt="19" custLinFactX="-305546" custLinFactY="-210555" custLinFactNeighborX="-400000" custLinFactNeighborY="-300000"/>
      <dgm:spPr>
        <a:solidFill>
          <a:schemeClr val="accent5"/>
        </a:solidFill>
      </dgm:spPr>
    </dgm:pt>
    <dgm:pt modelId="{22034A5C-FE46-4BCA-A6E4-6EB0E9EC95AB}" type="pres">
      <dgm:prSet presAssocID="{9F4AC8AC-91CF-4978-B072-9204BA577E3A}" presName="Child3" presStyleLbl="node1" presStyleIdx="12" presStyleCnt="19" custScaleX="184742" custScaleY="184721" custLinFactX="-200000" custLinFactY="-2535" custLinFactNeighborX="-23476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F35BEDDB-D390-489A-BEF1-5EDD22E0111E}" type="pres">
      <dgm:prSet presAssocID="{9F4AC8AC-91CF-4978-B072-9204BA577E3A}" presName="Accent12" presStyleCnt="0"/>
      <dgm:spPr/>
    </dgm:pt>
    <dgm:pt modelId="{7986933D-44D2-4DFB-82A8-6CED853D7B7F}" type="pres">
      <dgm:prSet presAssocID="{9F4AC8AC-91CF-4978-B072-9204BA577E3A}" presName="AccentHold1" presStyleLbl="node1" presStyleIdx="13" presStyleCnt="19"/>
      <dgm:spPr/>
    </dgm:pt>
    <dgm:pt modelId="{A992E94A-03DA-49FA-B102-1DC10686C73D}" type="pres">
      <dgm:prSet presAssocID="{96123E7F-9D18-4D62-A8C3-64856F432A7A}" presName="Child4" presStyleLbl="node1" presStyleIdx="14" presStyleCnt="19" custScaleX="166781" custScaleY="166762" custLinFactX="100000" custLinFactNeighborX="101486" custLinFactNeighborY="-78063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4A8D0890-7EDF-4036-8F61-1380B04331E8}" type="pres">
      <dgm:prSet presAssocID="{96123E7F-9D18-4D62-A8C3-64856F432A7A}" presName="Accent13" presStyleCnt="0"/>
      <dgm:spPr/>
    </dgm:pt>
    <dgm:pt modelId="{AF0B3810-D309-4B1A-ABF2-52FA41657537}" type="pres">
      <dgm:prSet presAssocID="{96123E7F-9D18-4D62-A8C3-64856F432A7A}" presName="AccentHold1" presStyleLbl="node1" presStyleIdx="15" presStyleCnt="19"/>
      <dgm:spPr>
        <a:noFill/>
        <a:ln>
          <a:noFill/>
        </a:ln>
      </dgm:spPr>
    </dgm:pt>
    <dgm:pt modelId="{A9A3B9C0-E55A-4358-AE42-CFA0080DB08E}" type="pres">
      <dgm:prSet presAssocID="{17A80411-D5F8-4992-80A8-D571931FF568}" presName="Child5" presStyleLbl="node1" presStyleIdx="16" presStyleCnt="19" custScaleX="189874" custScaleY="189852" custLinFactNeighborX="33485" custLinFactNeighborY="516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7C0747F2-1B01-4A6D-BD5C-F3B6EDA2D1D7}" type="pres">
      <dgm:prSet presAssocID="{17A80411-D5F8-4992-80A8-D571931FF568}" presName="Accent15" presStyleCnt="0"/>
      <dgm:spPr/>
    </dgm:pt>
    <dgm:pt modelId="{29787AAA-AEC1-4D67-A12B-E35422F879C2}" type="pres">
      <dgm:prSet presAssocID="{17A80411-D5F8-4992-80A8-D571931FF568}" presName="AccentHold2" presStyleLbl="node1" presStyleIdx="17" presStyleCnt="19"/>
      <dgm:spPr>
        <a:noFill/>
        <a:ln>
          <a:noFill/>
        </a:ln>
      </dgm:spPr>
    </dgm:pt>
    <dgm:pt modelId="{90C01A25-CA21-4D8D-8FB2-91AD27939B12}" type="pres">
      <dgm:prSet presAssocID="{17A80411-D5F8-4992-80A8-D571931FF568}" presName="Accent16" presStyleCnt="0"/>
      <dgm:spPr/>
    </dgm:pt>
    <dgm:pt modelId="{C7B979CC-2655-457E-B534-06C3752F2266}" type="pres">
      <dgm:prSet presAssocID="{17A80411-D5F8-4992-80A8-D571931FF568}" presName="AccentHold3" presStyleLbl="node1" presStyleIdx="18" presStyleCnt="19" custFlipHor="1" custScaleX="16784" custScaleY="16786" custLinFactX="-294423" custLinFactY="700000" custLinFactNeighborX="-300000" custLinFactNeighborY="731098"/>
      <dgm:spPr>
        <a:noFill/>
        <a:ln>
          <a:noFill/>
        </a:ln>
      </dgm:spPr>
    </dgm:pt>
  </dgm:ptLst>
  <dgm:cxnLst>
    <dgm:cxn modelId="{B0CDA91D-DE72-4A67-8DA7-1C232D1F4082}" srcId="{FB4A98ED-392A-4EF4-8ED1-B4D291A27050}" destId="{06ACA458-7E35-4389-86CA-6DFC14E67B1F}" srcOrd="1" destOrd="0" parTransId="{83739F17-2A38-4874-B4EB-712139BF46B0}" sibTransId="{0C80A5F9-D2C3-492E-B0A2-56CFF807F27A}"/>
    <dgm:cxn modelId="{BA4688B1-3E9B-44BC-8AA5-B281488E0CD6}" srcId="{FB4A98ED-392A-4EF4-8ED1-B4D291A27050}" destId="{F372AE5C-EC48-4AE8-84BA-888BCB694D88}" srcOrd="10" destOrd="0" parTransId="{C5AAEEDD-750A-40B9-A565-6A7EA62EAC34}" sibTransId="{FE10B8ED-9166-410D-9EF2-1C8AFF222300}"/>
    <dgm:cxn modelId="{CA2943A2-A0A4-4212-83F2-EA285FAF3F2F}" srcId="{FB4A98ED-392A-4EF4-8ED1-B4D291A27050}" destId="{A9ACE8F4-A838-4F1B-8B24-D654F1730995}" srcOrd="7" destOrd="0" parTransId="{159C52F2-C97C-42FA-BE1F-1FE26419909F}" sibTransId="{0B8F496C-43B4-4B4C-8B28-0686C5B571E5}"/>
    <dgm:cxn modelId="{2DC0D178-BAED-4960-8600-B20D08619775}" srcId="{3B42F2EF-CC4C-4AF2-A501-0EA0101983D4}" destId="{9F4AC8AC-91CF-4978-B072-9204BA577E3A}" srcOrd="2" destOrd="0" parTransId="{458E770A-1134-43DD-9C63-77B50A0C34A9}" sibTransId="{DBF483FD-4921-437B-B21E-1AA57BD7D23D}"/>
    <dgm:cxn modelId="{3C5A6460-77E7-486F-9023-2A7BD12A833A}" srcId="{FB4A98ED-392A-4EF4-8ED1-B4D291A27050}" destId="{219B7CFA-BE07-4C4D-8D2A-A6054C59D364}" srcOrd="8" destOrd="0" parTransId="{B079DD01-497B-409A-A1EF-E133D55D869A}" sibTransId="{93215BFA-B9AF-40F4-9F33-F2E83A640E9D}"/>
    <dgm:cxn modelId="{1413C148-B759-433F-87D5-2D25CA68FB73}" type="presOf" srcId="{96123E7F-9D18-4D62-A8C3-64856F432A7A}" destId="{A992E94A-03DA-49FA-B102-1DC10686C73D}" srcOrd="0" destOrd="0" presId="urn:microsoft.com/office/officeart/2009/3/layout/CircleRelationship"/>
    <dgm:cxn modelId="{91E36B42-74D2-4CAE-B60D-9920D1727F63}" type="presOf" srcId="{FB4A98ED-392A-4EF4-8ED1-B4D291A27050}" destId="{A22F52C0-91A7-40FB-8A8B-DDF5F30BA035}" srcOrd="0" destOrd="0" presId="urn:microsoft.com/office/officeart/2009/3/layout/CircleRelationship"/>
    <dgm:cxn modelId="{10DDC183-3EA4-45DA-BA5A-342EA480F036}" srcId="{FB4A98ED-392A-4EF4-8ED1-B4D291A27050}" destId="{38FE424C-33AD-42A9-A874-1D2EB6993CBD}" srcOrd="9" destOrd="0" parTransId="{8D75E9C1-2752-4044-8422-70742177EDF5}" sibTransId="{4FC7C712-60AB-477C-B90C-99D5B62ABB1D}"/>
    <dgm:cxn modelId="{4A9833DE-D545-4F4E-AB53-56A54D41EF27}" srcId="{3B42F2EF-CC4C-4AF2-A501-0EA0101983D4}" destId="{96123E7F-9D18-4D62-A8C3-64856F432A7A}" srcOrd="3" destOrd="0" parTransId="{05CD9404-0729-4B5E-AFB5-8CC79EEE1B9B}" sibTransId="{A9A3F38A-159F-4A90-98EB-D915898EF76B}"/>
    <dgm:cxn modelId="{80982A6C-5212-424A-9961-C5FF677ED63D}" type="presOf" srcId="{5CBC505A-BA92-42FF-96D8-9E11B37A1AD6}" destId="{C4301A8E-67E6-41C6-9249-99DEEFEB6BFA}" srcOrd="0" destOrd="0" presId="urn:microsoft.com/office/officeart/2009/3/layout/CircleRelationship"/>
    <dgm:cxn modelId="{5764A48E-2C4F-482D-B40B-6CE645DCC3E3}" type="presOf" srcId="{E6684EC5-F58C-4E5E-BCEC-ACB2361FC7E1}" destId="{AE0CCCFB-05B0-49C0-BDFE-2D03CAF2BEF7}" srcOrd="0" destOrd="0" presId="urn:microsoft.com/office/officeart/2009/3/layout/CircleRelationship"/>
    <dgm:cxn modelId="{52F8CA7E-4DB1-461C-8CB3-9E9113F48DA9}" srcId="{FB4A98ED-392A-4EF4-8ED1-B4D291A27050}" destId="{A0F36D1A-3974-41E1-8F16-1CB6A43A7513}" srcOrd="3" destOrd="0" parTransId="{B075F89B-A441-4BF0-ADB1-B00F2F1055BE}" sibTransId="{952E38CF-2945-4619-B0C1-EADAA1D44AAD}"/>
    <dgm:cxn modelId="{C1CD4622-0C57-4862-B35F-D42C663EF3FF}" type="presOf" srcId="{9F4AC8AC-91CF-4978-B072-9204BA577E3A}" destId="{22034A5C-FE46-4BCA-A6E4-6EB0E9EC95AB}" srcOrd="0" destOrd="0" presId="urn:microsoft.com/office/officeart/2009/3/layout/CircleRelationship"/>
    <dgm:cxn modelId="{BF82D109-F607-4F65-BD99-063F90584949}" srcId="{3B42F2EF-CC4C-4AF2-A501-0EA0101983D4}" destId="{17A80411-D5F8-4992-80A8-D571931FF568}" srcOrd="4" destOrd="0" parTransId="{FEBF2727-F3DD-4816-A827-8F3995F0D197}" sibTransId="{F0FF306D-148F-4448-BAFC-FFFF05CA5768}"/>
    <dgm:cxn modelId="{A2BDF882-CCC8-49FA-AD06-CA2A0F62C244}" srcId="{FB4A98ED-392A-4EF4-8ED1-B4D291A27050}" destId="{058847A6-0BDE-4AED-9425-54FAA660D847}" srcOrd="5" destOrd="0" parTransId="{64A0873D-EC56-4E29-A54E-26DC5F8EEA46}" sibTransId="{7670827B-0754-48CC-A04C-79BD8F15B0D5}"/>
    <dgm:cxn modelId="{98B59F97-9F17-4D1D-833F-64561E781D8D}" srcId="{3B42F2EF-CC4C-4AF2-A501-0EA0101983D4}" destId="{C72A9AF9-DC5F-43C7-9DC6-927BA400C0A7}" srcOrd="5" destOrd="0" parTransId="{1A6B5E3B-D793-46EB-8324-F5ECB8C8236E}" sibTransId="{2F670B11-2684-4F2B-9712-12A75C090068}"/>
    <dgm:cxn modelId="{DC674084-D544-4AEC-9196-6E041314318E}" srcId="{FB4A98ED-392A-4EF4-8ED1-B4D291A27050}" destId="{A6D0FA83-D99B-449B-A0D4-5021ECF43C9A}" srcOrd="4" destOrd="0" parTransId="{1333DC1C-1D3D-4D02-AB87-825DBAA14422}" sibTransId="{AB635872-D392-4C8F-B36A-D0F7A62B2090}"/>
    <dgm:cxn modelId="{8F652F4B-E570-4D47-B8AD-81664FF6E506}" srcId="{FB4A98ED-392A-4EF4-8ED1-B4D291A27050}" destId="{D97C3B62-0407-4C0B-A633-CD9A2E45A2E7}" srcOrd="2" destOrd="0" parTransId="{3F942758-289B-43CD-8513-D7C6E1E653A4}" sibTransId="{DD55B09E-9DEE-4A11-87CF-38C519AB2BEE}"/>
    <dgm:cxn modelId="{DFC62439-A938-449A-8273-C619584278B5}" srcId="{FB4A98ED-392A-4EF4-8ED1-B4D291A27050}" destId="{F18788F0-9846-479B-BD46-0E77CDA399F2}" srcOrd="6" destOrd="0" parTransId="{A6934E60-DEEB-4AF7-9E8F-04DC807DB56F}" sibTransId="{2F5FF5C7-1887-4AFC-9440-59C1CB789592}"/>
    <dgm:cxn modelId="{99AF394E-ABD6-46CD-8B5A-E903C160E690}" srcId="{FB4A98ED-392A-4EF4-8ED1-B4D291A27050}" destId="{3B42F2EF-CC4C-4AF2-A501-0EA0101983D4}" srcOrd="0" destOrd="0" parTransId="{E70345F0-F82C-4B46-9BFE-B264C44A22F7}" sibTransId="{6E02D103-2501-451C-BFF4-D2B8C63B4FF1}"/>
    <dgm:cxn modelId="{313AA987-A84E-48A7-974B-67721730FC2C}" srcId="{3B42F2EF-CC4C-4AF2-A501-0EA0101983D4}" destId="{5CBC505A-BA92-42FF-96D8-9E11B37A1AD6}" srcOrd="1" destOrd="0" parTransId="{5783F99D-ED95-4648-85C8-86935E4F359C}" sibTransId="{5F19DFD9-6F9C-4821-96AB-8ABA4618E872}"/>
    <dgm:cxn modelId="{CA9C8C3A-9984-45A8-A0C5-564351C9BFAB}" type="presOf" srcId="{17A80411-D5F8-4992-80A8-D571931FF568}" destId="{A9A3B9C0-E55A-4358-AE42-CFA0080DB08E}" srcOrd="0" destOrd="0" presId="urn:microsoft.com/office/officeart/2009/3/layout/CircleRelationship"/>
    <dgm:cxn modelId="{1B62E1FC-33F6-4BD6-A625-FF1D652A5459}" type="presOf" srcId="{3B42F2EF-CC4C-4AF2-A501-0EA0101983D4}" destId="{F811CC2B-2269-476A-8670-9CE4A805B527}" srcOrd="0" destOrd="0" presId="urn:microsoft.com/office/officeart/2009/3/layout/CircleRelationship"/>
    <dgm:cxn modelId="{33F67D21-63BD-4FBC-BEAD-7183EF426EF4}" srcId="{3B42F2EF-CC4C-4AF2-A501-0EA0101983D4}" destId="{E6684EC5-F58C-4E5E-BCEC-ACB2361FC7E1}" srcOrd="0" destOrd="0" parTransId="{806356B4-3B9D-408A-BE37-A0587FB71F3E}" sibTransId="{2EF17A0D-6B68-4ECF-B3A9-C713835A076A}"/>
    <dgm:cxn modelId="{6EA37ECE-7F26-4102-BD74-2006B3F2A8B9}" type="presParOf" srcId="{A22F52C0-91A7-40FB-8A8B-DDF5F30BA035}" destId="{F811CC2B-2269-476A-8670-9CE4A805B527}" srcOrd="0" destOrd="0" presId="urn:microsoft.com/office/officeart/2009/3/layout/CircleRelationship"/>
    <dgm:cxn modelId="{637AA88C-0166-4292-AA59-8C8BED9B7C51}" type="presParOf" srcId="{A22F52C0-91A7-40FB-8A8B-DDF5F30BA035}" destId="{D497EEEB-3540-427B-BDDC-F3820621C628}" srcOrd="1" destOrd="0" presId="urn:microsoft.com/office/officeart/2009/3/layout/CircleRelationship"/>
    <dgm:cxn modelId="{4D0C7B2C-FD20-4B3B-9317-3F50D0A9A99A}" type="presParOf" srcId="{A22F52C0-91A7-40FB-8A8B-DDF5F30BA035}" destId="{9BEC9446-A8B3-4342-8980-FE5107A0C818}" srcOrd="2" destOrd="0" presId="urn:microsoft.com/office/officeart/2009/3/layout/CircleRelationship"/>
    <dgm:cxn modelId="{66BABAD8-4A03-4B77-9E68-232241BFB487}" type="presParOf" srcId="{A22F52C0-91A7-40FB-8A8B-DDF5F30BA035}" destId="{DBAE8A8A-FF63-4359-A67C-DD5AE1E61E4A}" srcOrd="3" destOrd="0" presId="urn:microsoft.com/office/officeart/2009/3/layout/CircleRelationship"/>
    <dgm:cxn modelId="{A83AD750-556A-4108-BA68-E211C2381600}" type="presParOf" srcId="{A22F52C0-91A7-40FB-8A8B-DDF5F30BA035}" destId="{3A7ED0B6-8360-473F-87A6-B23BE653BF26}" srcOrd="4" destOrd="0" presId="urn:microsoft.com/office/officeart/2009/3/layout/CircleRelationship"/>
    <dgm:cxn modelId="{3CDE85EE-1439-435A-BD22-8B27E21149BD}" type="presParOf" srcId="{A22F52C0-91A7-40FB-8A8B-DDF5F30BA035}" destId="{9967F5FE-0592-474F-854F-A1798ADBB85D}" srcOrd="5" destOrd="0" presId="urn:microsoft.com/office/officeart/2009/3/layout/CircleRelationship"/>
    <dgm:cxn modelId="{F7FB2332-A5B6-4AA7-A5CB-BE9EBB7F161F}" type="presParOf" srcId="{A22F52C0-91A7-40FB-8A8B-DDF5F30BA035}" destId="{AE0CCCFB-05B0-49C0-BDFE-2D03CAF2BEF7}" srcOrd="6" destOrd="0" presId="urn:microsoft.com/office/officeart/2009/3/layout/CircleRelationship"/>
    <dgm:cxn modelId="{D8E66921-CAFC-43E8-B5EF-4AEB0714CD45}" type="presParOf" srcId="{A22F52C0-91A7-40FB-8A8B-DDF5F30BA035}" destId="{6112D85B-0E97-46D2-B637-289794229400}" srcOrd="7" destOrd="0" presId="urn:microsoft.com/office/officeart/2009/3/layout/CircleRelationship"/>
    <dgm:cxn modelId="{00A9F0D2-80E8-4F2E-96CC-BC601ACCDDE0}" type="presParOf" srcId="{6112D85B-0E97-46D2-B637-289794229400}" destId="{2FAC0E66-153A-45F9-815C-520CC47AE240}" srcOrd="0" destOrd="0" presId="urn:microsoft.com/office/officeart/2009/3/layout/CircleRelationship"/>
    <dgm:cxn modelId="{F1AA33C5-C1D7-493B-9876-E88892BB4CCE}" type="presParOf" srcId="{A22F52C0-91A7-40FB-8A8B-DDF5F30BA035}" destId="{DA6142E1-BFEA-4542-B61C-D6AB475ED025}" srcOrd="8" destOrd="0" presId="urn:microsoft.com/office/officeart/2009/3/layout/CircleRelationship"/>
    <dgm:cxn modelId="{6647F343-741C-4DC5-8800-0C4B769C902F}" type="presParOf" srcId="{DA6142E1-BFEA-4542-B61C-D6AB475ED025}" destId="{BA9DC96E-786F-4E6F-845F-917CFBE4AC5A}" srcOrd="0" destOrd="0" presId="urn:microsoft.com/office/officeart/2009/3/layout/CircleRelationship"/>
    <dgm:cxn modelId="{B8D870BB-EDC8-406B-BE9C-728D3C2D87CE}" type="presParOf" srcId="{A22F52C0-91A7-40FB-8A8B-DDF5F30BA035}" destId="{C4301A8E-67E6-41C6-9249-99DEEFEB6BFA}" srcOrd="9" destOrd="0" presId="urn:microsoft.com/office/officeart/2009/3/layout/CircleRelationship"/>
    <dgm:cxn modelId="{FC3CB42A-EDE6-4699-AFE6-B71E8E30671E}" type="presParOf" srcId="{A22F52C0-91A7-40FB-8A8B-DDF5F30BA035}" destId="{D6209708-ED89-4E03-B90F-3C421698D296}" srcOrd="10" destOrd="0" presId="urn:microsoft.com/office/officeart/2009/3/layout/CircleRelationship"/>
    <dgm:cxn modelId="{357F62E7-1E3E-4BC4-A3E5-258DD459E84C}" type="presParOf" srcId="{D6209708-ED89-4E03-B90F-3C421698D296}" destId="{850B2F42-F000-4A84-B2E6-994FCD001A38}" srcOrd="0" destOrd="0" presId="urn:microsoft.com/office/officeart/2009/3/layout/CircleRelationship"/>
    <dgm:cxn modelId="{E1C5E3B8-0EF3-4F4D-AB05-5588E5F651AA}" type="presParOf" srcId="{A22F52C0-91A7-40FB-8A8B-DDF5F30BA035}" destId="{AC462A35-7D46-4FBF-9C9F-BCEC1DD76F25}" srcOrd="11" destOrd="0" presId="urn:microsoft.com/office/officeart/2009/3/layout/CircleRelationship"/>
    <dgm:cxn modelId="{B70A2D60-EF6A-4BEF-9340-993631ED968D}" type="presParOf" srcId="{AC462A35-7D46-4FBF-9C9F-BCEC1DD76F25}" destId="{8076DA99-51FB-4CA1-874B-9D1632D0FA87}" srcOrd="0" destOrd="0" presId="urn:microsoft.com/office/officeart/2009/3/layout/CircleRelationship"/>
    <dgm:cxn modelId="{9D5422E3-0DD1-4F2D-A3E1-FEFD81EFC073}" type="presParOf" srcId="{A22F52C0-91A7-40FB-8A8B-DDF5F30BA035}" destId="{21E09DFA-CC0F-4C27-ADF9-5F0D1F7D90C3}" srcOrd="12" destOrd="0" presId="urn:microsoft.com/office/officeart/2009/3/layout/CircleRelationship"/>
    <dgm:cxn modelId="{3D383581-FD4D-462D-A721-2CF15F247EF2}" type="presParOf" srcId="{21E09DFA-CC0F-4C27-ADF9-5F0D1F7D90C3}" destId="{42168271-DDFE-4012-A0A9-859EFEB7418E}" srcOrd="0" destOrd="0" presId="urn:microsoft.com/office/officeart/2009/3/layout/CircleRelationship"/>
    <dgm:cxn modelId="{AB5BD5E1-9C83-4D35-B32B-9AADB5BAED23}" type="presParOf" srcId="{A22F52C0-91A7-40FB-8A8B-DDF5F30BA035}" destId="{22034A5C-FE46-4BCA-A6E4-6EB0E9EC95AB}" srcOrd="13" destOrd="0" presId="urn:microsoft.com/office/officeart/2009/3/layout/CircleRelationship"/>
    <dgm:cxn modelId="{911D2A2C-21F1-40AC-B966-855F9713C8EA}" type="presParOf" srcId="{A22F52C0-91A7-40FB-8A8B-DDF5F30BA035}" destId="{F35BEDDB-D390-489A-BEF1-5EDD22E0111E}" srcOrd="14" destOrd="0" presId="urn:microsoft.com/office/officeart/2009/3/layout/CircleRelationship"/>
    <dgm:cxn modelId="{56902045-5F31-432A-8ACC-9CA32942DEAE}" type="presParOf" srcId="{F35BEDDB-D390-489A-BEF1-5EDD22E0111E}" destId="{7986933D-44D2-4DFB-82A8-6CED853D7B7F}" srcOrd="0" destOrd="0" presId="urn:microsoft.com/office/officeart/2009/3/layout/CircleRelationship"/>
    <dgm:cxn modelId="{663A9C51-68FF-43B8-89FC-5FC9EBFD7F43}" type="presParOf" srcId="{A22F52C0-91A7-40FB-8A8B-DDF5F30BA035}" destId="{A992E94A-03DA-49FA-B102-1DC10686C73D}" srcOrd="15" destOrd="0" presId="urn:microsoft.com/office/officeart/2009/3/layout/CircleRelationship"/>
    <dgm:cxn modelId="{662156F0-FA7E-4A7C-A680-6222BEFA5BD2}" type="presParOf" srcId="{A22F52C0-91A7-40FB-8A8B-DDF5F30BA035}" destId="{4A8D0890-7EDF-4036-8F61-1380B04331E8}" srcOrd="16" destOrd="0" presId="urn:microsoft.com/office/officeart/2009/3/layout/CircleRelationship"/>
    <dgm:cxn modelId="{182F5B5D-8EF5-4E5A-8BBE-08230CE02921}" type="presParOf" srcId="{4A8D0890-7EDF-4036-8F61-1380B04331E8}" destId="{AF0B3810-D309-4B1A-ABF2-52FA41657537}" srcOrd="0" destOrd="0" presId="urn:microsoft.com/office/officeart/2009/3/layout/CircleRelationship"/>
    <dgm:cxn modelId="{3A70CEC9-7208-46FB-882E-110353070C9D}" type="presParOf" srcId="{A22F52C0-91A7-40FB-8A8B-DDF5F30BA035}" destId="{A9A3B9C0-E55A-4358-AE42-CFA0080DB08E}" srcOrd="17" destOrd="0" presId="urn:microsoft.com/office/officeart/2009/3/layout/CircleRelationship"/>
    <dgm:cxn modelId="{24FB76C4-AA54-4B9C-9E91-1486DF5722B6}" type="presParOf" srcId="{A22F52C0-91A7-40FB-8A8B-DDF5F30BA035}" destId="{7C0747F2-1B01-4A6D-BD5C-F3B6EDA2D1D7}" srcOrd="18" destOrd="0" presId="urn:microsoft.com/office/officeart/2009/3/layout/CircleRelationship"/>
    <dgm:cxn modelId="{8E54E79D-63D0-44C3-A4CE-D12E548C6955}" type="presParOf" srcId="{7C0747F2-1B01-4A6D-BD5C-F3B6EDA2D1D7}" destId="{29787AAA-AEC1-4D67-A12B-E35422F879C2}" srcOrd="0" destOrd="0" presId="urn:microsoft.com/office/officeart/2009/3/layout/CircleRelationship"/>
    <dgm:cxn modelId="{B05ECA69-5BCF-4AD7-B8FB-44ADE2C9CECF}" type="presParOf" srcId="{A22F52C0-91A7-40FB-8A8B-DDF5F30BA035}" destId="{90C01A25-CA21-4D8D-8FB2-91AD27939B12}" srcOrd="19" destOrd="0" presId="urn:microsoft.com/office/officeart/2009/3/layout/CircleRelationship"/>
    <dgm:cxn modelId="{3AF4F92D-7010-4562-A17D-C05BD2C142BC}" type="presParOf" srcId="{90C01A25-CA21-4D8D-8FB2-91AD27939B12}" destId="{C7B979CC-2655-457E-B534-06C3752F226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E6E6-14FC-41A8-8B76-A4F690C0D04F}">
      <dsp:nvSpPr>
        <dsp:cNvPr id="0" name=""/>
        <dsp:cNvSpPr/>
      </dsp:nvSpPr>
      <dsp:spPr>
        <a:xfrm>
          <a:off x="78427" y="711327"/>
          <a:ext cx="1753942" cy="268301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none" kern="1200" dirty="0"/>
            <a:t>Αποτυπώσαμε την υφιστάμενη κατάσταση</a:t>
          </a:r>
        </a:p>
      </dsp:txBody>
      <dsp:txXfrm>
        <a:off x="129798" y="762698"/>
        <a:ext cx="1651200" cy="2580268"/>
      </dsp:txXfrm>
    </dsp:sp>
    <dsp:sp modelId="{AAF0AE02-AE50-4D2D-B8E9-C33C2E27494F}">
      <dsp:nvSpPr>
        <dsp:cNvPr id="0" name=""/>
        <dsp:cNvSpPr/>
      </dsp:nvSpPr>
      <dsp:spPr>
        <a:xfrm rot="29649">
          <a:off x="1762625" y="1785554"/>
          <a:ext cx="338970" cy="552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/>
        </a:p>
      </dsp:txBody>
      <dsp:txXfrm>
        <a:off x="1762627" y="1895527"/>
        <a:ext cx="237279" cy="331234"/>
      </dsp:txXfrm>
    </dsp:sp>
    <dsp:sp modelId="{EFB1820C-8234-4315-BBD0-365232153839}">
      <dsp:nvSpPr>
        <dsp:cNvPr id="0" name=""/>
        <dsp:cNvSpPr/>
      </dsp:nvSpPr>
      <dsp:spPr>
        <a:xfrm>
          <a:off x="2099523" y="699268"/>
          <a:ext cx="1691671" cy="274145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none" kern="1200" dirty="0"/>
            <a:t>Διερευνήσαμε τις  δυνατότητες </a:t>
          </a:r>
          <a:r>
            <a:rPr lang="el-GR" sz="1800" b="1" u="none" kern="1200" dirty="0" err="1"/>
            <a:t>χωροθέτησης</a:t>
          </a:r>
          <a:r>
            <a:rPr lang="el-GR" sz="1800" b="1" u="none" kern="1200" dirty="0"/>
            <a:t> ΕΠ </a:t>
          </a:r>
          <a:r>
            <a:rPr lang="el-GR" sz="1800" b="1" kern="1200" dirty="0"/>
            <a:t>σε περιοχές επιλογής</a:t>
          </a:r>
          <a:endParaRPr lang="el-GR" sz="1800" b="1" u="none" kern="1200" dirty="0"/>
        </a:p>
      </dsp:txBody>
      <dsp:txXfrm>
        <a:off x="2149070" y="748815"/>
        <a:ext cx="1592577" cy="2642360"/>
      </dsp:txXfrm>
    </dsp:sp>
    <dsp:sp modelId="{2D986E4D-0ACF-4B4B-A5D6-020BC81ABA49}">
      <dsp:nvSpPr>
        <dsp:cNvPr id="0" name=""/>
        <dsp:cNvSpPr/>
      </dsp:nvSpPr>
      <dsp:spPr>
        <a:xfrm>
          <a:off x="3824672" y="1821539"/>
          <a:ext cx="235402" cy="526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/>
        </a:p>
      </dsp:txBody>
      <dsp:txXfrm>
        <a:off x="3824672" y="1926745"/>
        <a:ext cx="164781" cy="315619"/>
      </dsp:txXfrm>
    </dsp:sp>
    <dsp:sp modelId="{77A4F4D6-91B6-4D73-AE0F-022581D02449}">
      <dsp:nvSpPr>
        <dsp:cNvPr id="0" name=""/>
        <dsp:cNvSpPr/>
      </dsp:nvSpPr>
      <dsp:spPr>
        <a:xfrm>
          <a:off x="4124551" y="719039"/>
          <a:ext cx="1926813" cy="270191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none" kern="1200" dirty="0"/>
            <a:t>Αξιολογήσαμε τις περιοχές επιλογής με την εφαρμογή μοντέλου </a:t>
          </a:r>
          <a:r>
            <a:rPr lang="el-GR" sz="1800" b="1" u="none" kern="1200" dirty="0" err="1"/>
            <a:t>πολυκριτηριακής</a:t>
          </a:r>
          <a:r>
            <a:rPr lang="el-GR" sz="1800" b="1" u="none" kern="1200" dirty="0"/>
            <a:t> ανάλυσης</a:t>
          </a:r>
        </a:p>
      </dsp:txBody>
      <dsp:txXfrm>
        <a:off x="4180985" y="775473"/>
        <a:ext cx="1813945" cy="2589044"/>
      </dsp:txXfrm>
    </dsp:sp>
    <dsp:sp modelId="{5AC1A24D-80B9-4CE5-87D0-82CB11EF9557}">
      <dsp:nvSpPr>
        <dsp:cNvPr id="0" name=""/>
        <dsp:cNvSpPr/>
      </dsp:nvSpPr>
      <dsp:spPr>
        <a:xfrm>
          <a:off x="5968834" y="1806776"/>
          <a:ext cx="271543" cy="526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80733"/>
            <a:satOff val="-2572"/>
            <a:lumOff val="22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/>
        </a:p>
      </dsp:txBody>
      <dsp:txXfrm>
        <a:off x="5968834" y="1912064"/>
        <a:ext cx="190080" cy="315862"/>
      </dsp:txXfrm>
    </dsp:sp>
    <dsp:sp modelId="{C3BD2D7A-F277-4CFD-8892-BBF723830F15}">
      <dsp:nvSpPr>
        <dsp:cNvPr id="0" name=""/>
        <dsp:cNvSpPr/>
      </dsp:nvSpPr>
      <dsp:spPr>
        <a:xfrm>
          <a:off x="6265602" y="723036"/>
          <a:ext cx="1707763" cy="269391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none" kern="1200" dirty="0"/>
            <a:t>Εξετάσαμε τα στοιχεία σκοπιμότητας &amp; βιωσιμότητας για κάθε εξεταζόμενη περιοχή</a:t>
          </a:r>
        </a:p>
      </dsp:txBody>
      <dsp:txXfrm>
        <a:off x="6315621" y="773055"/>
        <a:ext cx="1607725" cy="2593880"/>
      </dsp:txXfrm>
    </dsp:sp>
    <dsp:sp modelId="{74D21747-6F66-446B-8C82-82A8626F404B}">
      <dsp:nvSpPr>
        <dsp:cNvPr id="0" name=""/>
        <dsp:cNvSpPr/>
      </dsp:nvSpPr>
      <dsp:spPr>
        <a:xfrm rot="57325">
          <a:off x="7925035" y="1821237"/>
          <a:ext cx="265456" cy="558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80733"/>
            <a:satOff val="-2572"/>
            <a:lumOff val="22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/>
        </a:p>
      </dsp:txBody>
      <dsp:txXfrm>
        <a:off x="7925041" y="1932221"/>
        <a:ext cx="185819" cy="334944"/>
      </dsp:txXfrm>
    </dsp:sp>
    <dsp:sp modelId="{D1192633-C54C-4F3F-B713-4AA3433C7231}">
      <dsp:nvSpPr>
        <dsp:cNvPr id="0" name=""/>
        <dsp:cNvSpPr/>
      </dsp:nvSpPr>
      <dsp:spPr>
        <a:xfrm>
          <a:off x="8234374" y="756165"/>
          <a:ext cx="1743324" cy="269391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Δεχτήκαμε τις υποδείξεις-παρατηρήσεις των τοπικών θεσμών  μετά από διαβούλευση</a:t>
          </a:r>
        </a:p>
      </dsp:txBody>
      <dsp:txXfrm>
        <a:off x="8285434" y="807225"/>
        <a:ext cx="1641204" cy="2591798"/>
      </dsp:txXfrm>
    </dsp:sp>
    <dsp:sp modelId="{E3220479-9B69-4107-BDB7-A78B8AAAC3B3}">
      <dsp:nvSpPr>
        <dsp:cNvPr id="0" name=""/>
        <dsp:cNvSpPr/>
      </dsp:nvSpPr>
      <dsp:spPr>
        <a:xfrm rot="21532084">
          <a:off x="9863030" y="1866657"/>
          <a:ext cx="348554" cy="490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/>
        </a:p>
      </dsp:txBody>
      <dsp:txXfrm>
        <a:off x="9863040" y="1965707"/>
        <a:ext cx="243988" cy="294051"/>
      </dsp:txXfrm>
    </dsp:sp>
    <dsp:sp modelId="{914003D2-AD9B-489C-8C17-B7A5304E6E74}">
      <dsp:nvSpPr>
        <dsp:cNvPr id="0" name=""/>
        <dsp:cNvSpPr/>
      </dsp:nvSpPr>
      <dsp:spPr>
        <a:xfrm>
          <a:off x="10314015" y="714749"/>
          <a:ext cx="1776310" cy="269391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Καταρτίσαμε το Περιφερειακό Σχέδιο Δράσης (ΠΣΔ)</a:t>
          </a:r>
        </a:p>
      </dsp:txBody>
      <dsp:txXfrm>
        <a:off x="10366041" y="766775"/>
        <a:ext cx="1672258" cy="2589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CC2B-2269-476A-8670-9CE4A805B527}">
      <dsp:nvSpPr>
        <dsp:cNvPr id="0" name=""/>
        <dsp:cNvSpPr/>
      </dsp:nvSpPr>
      <dsp:spPr>
        <a:xfrm>
          <a:off x="1828345" y="529232"/>
          <a:ext cx="5240247" cy="51521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Ανάγκη οργάνωσης της Επιχειρηματικότητας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στην ΠΔΕ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 </a:t>
          </a:r>
        </a:p>
      </dsp:txBody>
      <dsp:txXfrm>
        <a:off x="2595761" y="1283749"/>
        <a:ext cx="3705415" cy="3643133"/>
      </dsp:txXfrm>
    </dsp:sp>
    <dsp:sp modelId="{D497EEEB-3540-427B-BDDC-F3820621C628}">
      <dsp:nvSpPr>
        <dsp:cNvPr id="0" name=""/>
        <dsp:cNvSpPr/>
      </dsp:nvSpPr>
      <dsp:spPr>
        <a:xfrm>
          <a:off x="3749536" y="4452185"/>
          <a:ext cx="278200" cy="278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C9446-A8B3-4342-8980-FE5107A0C818}">
      <dsp:nvSpPr>
        <dsp:cNvPr id="0" name=""/>
        <dsp:cNvSpPr/>
      </dsp:nvSpPr>
      <dsp:spPr>
        <a:xfrm>
          <a:off x="6361647" y="2763945"/>
          <a:ext cx="278200" cy="27817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E8A8A-FF63-4359-A67C-DD5AE1E61E4A}">
      <dsp:nvSpPr>
        <dsp:cNvPr id="0" name=""/>
        <dsp:cNvSpPr/>
      </dsp:nvSpPr>
      <dsp:spPr>
        <a:xfrm>
          <a:off x="4536599" y="4717268"/>
          <a:ext cx="383675" cy="38425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ED0B6-8360-473F-87A6-B23BE653BF26}">
      <dsp:nvSpPr>
        <dsp:cNvPr id="0" name=""/>
        <dsp:cNvSpPr/>
      </dsp:nvSpPr>
      <dsp:spPr>
        <a:xfrm>
          <a:off x="1919094" y="1813945"/>
          <a:ext cx="480440" cy="459448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F5FE-0592-474F-854F-A1798ADBB85D}">
      <dsp:nvSpPr>
        <dsp:cNvPr id="0" name=""/>
        <dsp:cNvSpPr/>
      </dsp:nvSpPr>
      <dsp:spPr>
        <a:xfrm>
          <a:off x="3432325" y="1577561"/>
          <a:ext cx="278200" cy="27817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CCFB-05B0-49C0-BDFE-2D03CAF2BEF7}">
      <dsp:nvSpPr>
        <dsp:cNvPr id="0" name=""/>
        <dsp:cNvSpPr/>
      </dsp:nvSpPr>
      <dsp:spPr>
        <a:xfrm>
          <a:off x="7203668" y="560868"/>
          <a:ext cx="2807994" cy="280800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Για όλα τα </a:t>
          </a:r>
          <a:r>
            <a:rPr lang="el-GR" sz="20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πλεονεκτήματα</a:t>
          </a:r>
          <a:r>
            <a:rPr lang="el-GR" sz="2000" kern="1200" dirty="0"/>
            <a:t> και κίνητρα ανάπτυξης ενός ΕΠ </a:t>
          </a:r>
        </a:p>
      </dsp:txBody>
      <dsp:txXfrm>
        <a:off x="7614889" y="972091"/>
        <a:ext cx="1985552" cy="1985558"/>
      </dsp:txXfrm>
    </dsp:sp>
    <dsp:sp modelId="{2FAC0E66-153A-45F9-815C-520CC47AE240}">
      <dsp:nvSpPr>
        <dsp:cNvPr id="0" name=""/>
        <dsp:cNvSpPr/>
      </dsp:nvSpPr>
      <dsp:spPr>
        <a:xfrm>
          <a:off x="4183287" y="1735484"/>
          <a:ext cx="267947" cy="26563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C96E-786F-4E6F-845F-917CFBE4AC5A}">
      <dsp:nvSpPr>
        <dsp:cNvPr id="0" name=""/>
        <dsp:cNvSpPr/>
      </dsp:nvSpPr>
      <dsp:spPr>
        <a:xfrm>
          <a:off x="2392482" y="1169523"/>
          <a:ext cx="693731" cy="69388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1A8E-67E6-41C6-9249-99DEEFEB6BFA}">
      <dsp:nvSpPr>
        <dsp:cNvPr id="0" name=""/>
        <dsp:cNvSpPr/>
      </dsp:nvSpPr>
      <dsp:spPr>
        <a:xfrm>
          <a:off x="2509393" y="3299415"/>
          <a:ext cx="2807994" cy="2808004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Για λόγους </a:t>
          </a:r>
          <a:r>
            <a:rPr lang="el-GR" sz="18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ισόρροπης ενδοπεριφερειακής ανάπτυξης </a:t>
          </a:r>
          <a:r>
            <a:rPr lang="el-GR" sz="1800" kern="1200" dirty="0"/>
            <a:t>&amp; </a:t>
          </a:r>
          <a:r>
            <a:rPr lang="el-GR" sz="1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ανάδειξης της στρατηγικής θέσης της ΠΔΕ</a:t>
          </a:r>
        </a:p>
      </dsp:txBody>
      <dsp:txXfrm>
        <a:off x="2920614" y="3710638"/>
        <a:ext cx="1985552" cy="1985558"/>
      </dsp:txXfrm>
    </dsp:sp>
    <dsp:sp modelId="{850B2F42-F000-4A84-B2E6-994FCD001A38}">
      <dsp:nvSpPr>
        <dsp:cNvPr id="0" name=""/>
        <dsp:cNvSpPr/>
      </dsp:nvSpPr>
      <dsp:spPr>
        <a:xfrm>
          <a:off x="6230709" y="3857408"/>
          <a:ext cx="383675" cy="38425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6DA99-51FB-4CA1-874B-9D1632D0FA87}">
      <dsp:nvSpPr>
        <dsp:cNvPr id="0" name=""/>
        <dsp:cNvSpPr/>
      </dsp:nvSpPr>
      <dsp:spPr>
        <a:xfrm>
          <a:off x="1477920" y="4520032"/>
          <a:ext cx="278200" cy="27817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68271-DDFE-4012-A0A9-859EFEB7418E}">
      <dsp:nvSpPr>
        <dsp:cNvPr id="0" name=""/>
        <dsp:cNvSpPr/>
      </dsp:nvSpPr>
      <dsp:spPr>
        <a:xfrm>
          <a:off x="2287182" y="2703832"/>
          <a:ext cx="278200" cy="27817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34A5C-FE46-4BCA-A6E4-6EB0E9EC95AB}">
      <dsp:nvSpPr>
        <dsp:cNvPr id="0" name=""/>
        <dsp:cNvSpPr/>
      </dsp:nvSpPr>
      <dsp:spPr>
        <a:xfrm>
          <a:off x="459412" y="1611640"/>
          <a:ext cx="2591997" cy="259199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Για αναπτυξιακούς, περιβαλλοντικούς επιχειρηματικούς, θεσμικούς λόγους</a:t>
          </a:r>
        </a:p>
      </dsp:txBody>
      <dsp:txXfrm>
        <a:off x="839001" y="1991229"/>
        <a:ext cx="1832819" cy="1832819"/>
      </dsp:txXfrm>
    </dsp:sp>
    <dsp:sp modelId="{7986933D-44D2-4DFB-82A8-6CED853D7B7F}">
      <dsp:nvSpPr>
        <dsp:cNvPr id="0" name=""/>
        <dsp:cNvSpPr/>
      </dsp:nvSpPr>
      <dsp:spPr>
        <a:xfrm>
          <a:off x="6758065" y="3596081"/>
          <a:ext cx="278200" cy="278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94A-03DA-49FA-B102-1DC10686C73D}">
      <dsp:nvSpPr>
        <dsp:cNvPr id="0" name=""/>
        <dsp:cNvSpPr/>
      </dsp:nvSpPr>
      <dsp:spPr>
        <a:xfrm>
          <a:off x="5485035" y="3281919"/>
          <a:ext cx="2339997" cy="233999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Λόγω του δραστικού περιορισμού της εκτός σχεδίου δόμησης Ν.4759/2020</a:t>
          </a:r>
        </a:p>
      </dsp:txBody>
      <dsp:txXfrm>
        <a:off x="5827720" y="3624604"/>
        <a:ext cx="1654627" cy="1654627"/>
      </dsp:txXfrm>
    </dsp:sp>
    <dsp:sp modelId="{AF0B3810-D309-4B1A-ABF2-52FA41657537}">
      <dsp:nvSpPr>
        <dsp:cNvPr id="0" name=""/>
        <dsp:cNvSpPr/>
      </dsp:nvSpPr>
      <dsp:spPr>
        <a:xfrm>
          <a:off x="4379558" y="4798204"/>
          <a:ext cx="278200" cy="27817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3B9C0-E55A-4358-AE42-CFA0080DB08E}">
      <dsp:nvSpPr>
        <dsp:cNvPr id="0" name=""/>
        <dsp:cNvSpPr/>
      </dsp:nvSpPr>
      <dsp:spPr>
        <a:xfrm>
          <a:off x="4303829" y="-476967"/>
          <a:ext cx="2664000" cy="266399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Λόγω των ειδικών συνθηκών για την μετεγκατάσταση εκτός σχεδίου πόλης ή εκτός αστικού ιστού του Ν.3982/2011</a:t>
          </a:r>
        </a:p>
      </dsp:txBody>
      <dsp:txXfrm>
        <a:off x="4693963" y="-86834"/>
        <a:ext cx="1883732" cy="1883729"/>
      </dsp:txXfrm>
    </dsp:sp>
    <dsp:sp modelId="{29787AAA-AEC1-4D67-A12B-E35422F879C2}">
      <dsp:nvSpPr>
        <dsp:cNvPr id="0" name=""/>
        <dsp:cNvSpPr/>
      </dsp:nvSpPr>
      <dsp:spPr>
        <a:xfrm>
          <a:off x="2734423" y="1602001"/>
          <a:ext cx="278200" cy="27817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979CC-2655-457E-B534-06C3752F2266}">
      <dsp:nvSpPr>
        <dsp:cNvPr id="0" name=""/>
        <dsp:cNvSpPr/>
      </dsp:nvSpPr>
      <dsp:spPr>
        <a:xfrm flipH="1">
          <a:off x="4435790" y="4523054"/>
          <a:ext cx="46693" cy="4669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F7DD861-91EF-4783-8B38-A647ED7EECAB}" type="datetimeFigureOut">
              <a:rPr lang="el-GR" smtClean="0"/>
              <a:pPr/>
              <a:t>25/11/2021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EAD804B-9791-4FCA-9BD4-9311D85BC0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089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DDDC7F-A208-431B-8115-B8E9449B7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1F2EFC3-F0BE-40F8-8E22-054D78256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5BD1AC8-3C03-4B8C-8915-A6C378E9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516197B-6BDF-447C-927F-BA9520D6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C9EA61F-9DCE-4D71-AE0D-5FB43E62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55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0CC4D0-2B7F-4FC2-B9F3-57869FEB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AE969955-23A2-4573-AF2D-36C2E2DDF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B2C8ACC-DE78-43DE-9D3D-DD0AFC98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D28A7F6-E044-4378-BDC6-204A5537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10ED8BD-9017-40A5-BE13-E408C35D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4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BF2BB53C-F728-49D0-ABA0-460818B55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1527B3B-4464-4FE7-9201-B6F1F0979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A9BBA83-B9CA-4CF8-9A86-C71A9F0F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06EB2C2-0B32-4579-92E7-DB930B3F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643D3FE-8656-4374-98ED-3376946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52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12B9-2F5A-46E6-952C-10AEAD628FA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1A0E-8E16-4934-8B15-739FCC5EED5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9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7462-ADBB-4CE0-A313-045D70C9B5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74C4-D2F3-401E-B65B-15374ECA3B4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7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3349-9F0D-4514-8357-D49742B5C21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DB65-A5D5-4FB3-80C9-3FEFC0FDC50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C523-0B38-4D0A-A2F1-09786850021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B817-384A-4884-9917-C018406266A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01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DE28-7504-4399-A08B-8BE4533ABE6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6330-85C1-4990-9164-CDCFABD917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2BE7-EADB-47B3-B17E-D8D4EC57C76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5D0E-C838-4442-8A99-9D68A2A49A6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871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F727-301D-4A64-9C70-EAC002A3494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74C3-B67B-4D68-A5EF-63C0900A84E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439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7E13-6471-4E77-80F3-A0738C22AF8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75A9-43AF-46EF-BF7C-58B1579E2EE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D586D7-1D8D-4D14-B033-6AE96FF9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FCD1EA-EFF5-4135-B924-2A4F1660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2445C94-C66E-4601-8564-E2E075FC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5957467-4D9B-4571-8620-BFA1E195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7DA5F3F-72C3-4AB8-885D-35BB8FC4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2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4A70-213A-4CAF-9EDA-E157458A5B7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EEA2-3F1B-4CB9-A3D5-8FFB215FCE7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11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BB11-91F4-451F-A447-7F2330B8065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8B57-4C6D-444F-A0F4-05533D3A3CA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6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2D40-9BC6-4933-92D9-D5D4B5F78BF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4E66-5734-4168-9DFF-1ED07973ED6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A88339-E22B-4148-A23A-197CAA10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DCC360D-FE91-4F67-B149-D9617B0C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8D6F557-BA4D-4BE6-87BA-8FEBC92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63B2C20-F370-40DE-BD08-3304E6F5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31ED729-FD4E-4578-88B9-4BE76124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935206-7943-49D7-A649-1F392549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7A2A23A-69B4-43AC-961A-47CC3DB88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021C4F1-217D-410C-98FE-B7547D2A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1727FC2-CFF2-4B8B-921F-9A99FE7E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9EE1CC9-1052-4BDE-82CE-79E9A9FF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FF88356-59F0-447F-ABCB-A92FBAD8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3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685891-39EE-42B6-8DD2-E765F40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B1AE907-93AC-4082-833D-40FE6C6E4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C2AB9860-2A18-4BF0-8F1A-9A115A3AB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0E4E1DDD-BC18-4B5F-8473-1CCFF90BF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80B83C70-99AE-4A19-8082-C5E508C8E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E97CF2C2-04F9-475D-89D9-52E15116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D830737C-98F1-4E98-A368-AEA28136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143FCDFC-EB51-4D18-B584-6B166D1A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1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F990B96-22F2-4667-9AED-A000382F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10C10BD0-15BE-453F-AAF0-77082885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A98D130-2789-4309-87AB-CE75C40D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54FD1AD5-30E8-4B97-88E7-C619B6F0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09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601D034C-6E67-4EEB-9BB5-F48C6C0D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AEB8BD2-B223-4321-8780-51D517AF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D0928C9-2EDA-4198-A176-C8E763FE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3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BA56BB-DD3E-492E-AE2F-BDF37791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2D4CC5F-A5B2-49D4-900E-3A538812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FB49967-3ABB-4C92-8CB1-E17698456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B94F55C-6411-4314-AA60-3A39DEF2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CC8228D-03A6-4C3E-8613-29F73B84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4FDB2E1-E3A3-45D8-8FEE-50049DE6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67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DF40B5B-9E2E-4F25-902B-C6FBD770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59E851FC-1294-440C-868F-BA55216F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19D5F41-DDC3-45FE-9252-A89D2CBB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DE05650-DBF2-43CA-BD62-B4FD3E8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5794028-51E1-4B4C-897D-D8E03FF1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BF3D98A-F304-471B-8D2B-5A7FFBA5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6EEF24A-8E03-4CD3-8603-48566703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BC89051-9156-4EBA-96BD-B09BF9E4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E32CE6D-996E-4BEC-A018-E70F765D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7A9C-CCEF-48EB-99BE-A1D78E56CF6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FD6333D-32F3-4067-A4F6-FFE7981C1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F944409-8669-4D17-9040-D6D5EFC52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6431-6EBC-49A9-8F9D-16D51A04FB2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0694C-1553-429F-A77E-85212F1DD06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7C2AE-D15A-4517-B806-2A1806908FC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1AFCFB-C675-4A86-B6C3-EF26AF90E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" y="1844040"/>
            <a:ext cx="12192000" cy="1524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600" b="1" dirty="0"/>
              <a:t>ΠΕΡΙΦΕΡΕΙΑΚΟ  ΣΧΕΔΙΟ  ΔΡΑΣΗΣ  ΓΙΑ  ΤΗΝ  ΑΝΑΠΤΥΞΗ ΕΠΙΧΕΙΡΗΜΑΤΙΚΩΝ ΠΑΡΚΩΝ ΣΤΗ ΠΕΡΙΦΕΡΕΙΑ ΔΥΤΙΚΗΣ ΕΛΛΑΔΑΣ</a:t>
            </a:r>
            <a:endParaRPr lang="el-GR" sz="3600" dirty="0"/>
          </a:p>
        </p:txBody>
      </p:sp>
      <p:sp>
        <p:nvSpPr>
          <p:cNvPr id="8" name="Υπότιτλος 7">
            <a:extLst>
              <a:ext uri="{FF2B5EF4-FFF2-40B4-BE49-F238E27FC236}">
                <a16:creationId xmlns:a16="http://schemas.microsoft.com/office/drawing/2014/main" xmlns="" id="{7FC01940-5EB9-4681-90B0-3DD0B49FC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458"/>
            <a:ext cx="9144000" cy="779462"/>
          </a:xfrm>
        </p:spPr>
        <p:txBody>
          <a:bodyPr>
            <a:normAutofit/>
          </a:bodyPr>
          <a:lstStyle/>
          <a:p>
            <a:r>
              <a:rPr lang="el-GR" sz="2800" dirty="0"/>
              <a:t>ΠΕΡΙΦΕΡΕΙΑΚΗ ΕΝΟΤΗΤΑ ΗΛΕΙΑΣ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17" y="5780340"/>
            <a:ext cx="2310939" cy="9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9117685" y="14"/>
            <a:ext cx="2826689" cy="16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- Υπότιτλος"/>
          <p:cNvSpPr txBox="1">
            <a:spLocks/>
          </p:cNvSpPr>
          <p:nvPr/>
        </p:nvSpPr>
        <p:spPr>
          <a:xfrm>
            <a:off x="7744221" y="4512365"/>
            <a:ext cx="4447779" cy="2345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400" u="sng" dirty="0" smtClean="0">
                <a:latin typeface="+mn-lt"/>
                <a:cs typeface="+mn-cs"/>
              </a:rPr>
              <a:t>Εισηγητές</a:t>
            </a:r>
            <a:r>
              <a:rPr lang="el-GR" sz="1400" u="sng" dirty="0">
                <a:latin typeface="+mn-lt"/>
                <a:cs typeface="+mn-cs"/>
              </a:rPr>
              <a:t>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2000" b="1" dirty="0">
                <a:latin typeface="+mn-lt"/>
                <a:cs typeface="+mn-cs"/>
              </a:rPr>
              <a:t>Μανώλης Μπαλτάς,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100" b="1" i="1" dirty="0">
                <a:latin typeface="+mn-lt"/>
                <a:cs typeface="+mn-cs"/>
              </a:rPr>
              <a:t>Πολιτικός Μηχανικός,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100" b="1" i="1" dirty="0">
                <a:latin typeface="+mn-lt"/>
                <a:cs typeface="+mn-cs"/>
              </a:rPr>
              <a:t>Επιστημονικός Συνεργάτης της ΚΕΕ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100" b="1" i="1" dirty="0">
                <a:latin typeface="+mn-lt"/>
                <a:cs typeface="+mn-cs"/>
              </a:rPr>
              <a:t>Μέλος Συμβουλίου Ανάπτυξης &amp; Ανταγωνιστικότητας Εφοδιαστικής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100" b="1" i="1" dirty="0">
                <a:latin typeface="+mn-lt"/>
                <a:cs typeface="+mn-cs"/>
              </a:rPr>
              <a:t>Δ/νων Σύμβουλος </a:t>
            </a:r>
            <a:r>
              <a:rPr lang="en-US" sz="1100" b="1" i="1" dirty="0">
                <a:latin typeface="+mn-lt"/>
                <a:cs typeface="+mn-cs"/>
              </a:rPr>
              <a:t>Re.De-Plan A.E. </a:t>
            </a:r>
            <a:r>
              <a:rPr lang="en-US" sz="1100" b="1" i="1" dirty="0" smtClean="0">
                <a:latin typeface="+mn-lt"/>
                <a:cs typeface="+mn-cs"/>
              </a:rPr>
              <a:t>Consultants</a:t>
            </a:r>
            <a:endParaRPr lang="el-GR" sz="1100" b="1" i="1" dirty="0" smtClean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l-GR" sz="1200" b="1" i="1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b="1" dirty="0" smtClean="0"/>
              <a:t>Μαρίνα </a:t>
            </a:r>
            <a:r>
              <a:rPr lang="el-GR" b="1" dirty="0" err="1" smtClean="0"/>
              <a:t>Κυμπούρη</a:t>
            </a:r>
            <a:r>
              <a:rPr lang="el-GR" b="1" dirty="0" smtClean="0"/>
              <a:t>,</a:t>
            </a:r>
            <a:endParaRPr lang="el-GR" b="1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050" b="1" i="1" dirty="0" smtClean="0"/>
              <a:t>Αρχιτέκτων Μηχανικός,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050" b="1" i="1" dirty="0" err="1" smtClean="0"/>
              <a:t>Msc</a:t>
            </a:r>
            <a:r>
              <a:rPr lang="en-US" sz="1050" b="1" i="1" dirty="0" smtClean="0"/>
              <a:t> Environmental Design and Engineering</a:t>
            </a:r>
            <a:r>
              <a:rPr lang="el-GR" sz="1050" b="1" i="1" dirty="0" smtClean="0"/>
              <a:t> </a:t>
            </a:r>
            <a:r>
              <a:rPr lang="en-US" sz="1050" b="1" i="1" dirty="0" smtClean="0"/>
              <a:t>UCL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050" b="1" i="1" dirty="0" err="1" smtClean="0"/>
              <a:t>Msc</a:t>
            </a:r>
            <a:r>
              <a:rPr lang="el-GR" sz="1050" b="1" i="1" dirty="0" smtClean="0"/>
              <a:t> Πολεοδομικός και Χωροταξικός Σχεδιασμός ΕΜΠ</a:t>
            </a:r>
            <a:endParaRPr lang="el-GR" sz="1050" b="1" i="1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l-GR" sz="1200" b="1" i="1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l-GR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l-GR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95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713608"/>
              </p:ext>
            </p:extLst>
          </p:nvPr>
        </p:nvGraphicFramePr>
        <p:xfrm>
          <a:off x="632461" y="1122868"/>
          <a:ext cx="11559539" cy="571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1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9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16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65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03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16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754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α/α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ΟΤΑ αναφοράς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ΔΗΜΟΤΙΚΗ ΕΝΟΤΗΤΑ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ΘΕΣΜΙΚΗ ΡΥΘΜΙΣΗ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Φ.Ε.Κ.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ΠΡΟΒΛΕΠΟΜΕΝΕΣ ΧΡΗΣΕΙΣ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3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ΧΟΝΔΡΕΜΠΟΡΙΟΥ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ΒΙΟΜΗΧ.– ΒΙΟΤΕΧΝ.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ΤΕΧΝΟΠΟΛΕΙΣ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ΛΟΙΠΕΣ ΧΡΗΣΕΙΣ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6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ΝΑΙ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ΌΧΙ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ΝΑΙ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ΌΧΙ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ΝΑΙ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ΌΧΙ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ΝΑΙ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ΌΧΙ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ΖΑΧΑΡΩΣ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 err="1">
                          <a:effectLst/>
                        </a:rPr>
                        <a:t>Ζαχάρως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36 Δ'/ 1987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2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ΗΛΙΔΑΣ</a:t>
                      </a:r>
                    </a:p>
                    <a:p>
                      <a:pPr lvl="0" indent="2794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Αμαλιάδας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3 Δ'/1986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3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dirty="0">
                          <a:effectLst/>
                        </a:rPr>
                        <a:t>Αμαλιάδας</a:t>
                      </a:r>
                      <a:endParaRPr lang="el-GR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144 Δ'/1992, 1280 Δ'/1993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4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ΑΝΔΡΑΒΙΔΑΣ - ΚΥΛΛΗΝΗΣ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Ανδραβίδας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325 Δ'/1989, 1243 Δ'/1994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5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Βάρδας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771 Δ'/1987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6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Λεχαινών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370/Δ/1986, 921/Δ/1995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6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7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ΠΗΝΕΙΟΥ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Βαρθολομιού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773 Δ'/1987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6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Γαστούνης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521 Δ'/1986, 161 Δ'/1995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8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8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6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Τραγανού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144 Δ'/1992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9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5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10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ΠΥΡΓΟΥ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Πύργου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598 Δ'/1988, 999 Δ'/1992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11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ΑΝΔΡΙΤΣΑΙΝΑΣ - ΚΡΕΣΤΕΝΩΝ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r>
                        <a:rPr lang="el-GR" sz="1050" dirty="0" err="1">
                          <a:effectLst/>
                        </a:rPr>
                        <a:t>Κρέστειας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Γ.Π.Σ. 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777 Δ'/1987, 322 Δ'/1994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12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ΑΡΧΑΙΑΣ ΟΛΥΜΠΙΑΣ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Αρχαίας Ολυμπίας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ΓΠΣ - Ζώνη Προστασίας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415/80199, 641/1993, NaturaGR2330004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13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Π.Ε. Ηλείας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Παραλιακή περιοχή Δήμων και</a:t>
                      </a:r>
                      <a:r>
                        <a:rPr lang="el-GR" sz="1050" baseline="0" dirty="0">
                          <a:effectLst/>
                        </a:rPr>
                        <a:t> </a:t>
                      </a:r>
                      <a:r>
                        <a:rPr lang="el-GR" sz="1050" dirty="0">
                          <a:effectLst/>
                        </a:rPr>
                        <a:t>Κοινοτήτων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Ζ.Ο.Ε. Ηλείας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1161 Δ'/1993, 86 Δ</a:t>
                      </a: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'/</a:t>
                      </a:r>
                      <a:r>
                        <a:rPr lang="el-GR" sz="1050" dirty="0">
                          <a:effectLst/>
                        </a:rPr>
                        <a:t>1994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7523" marR="3752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 err="1">
                          <a:effectLst/>
                        </a:rPr>
                        <a:t>Π.Ε..Ηλείας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Ευρύτερες περιοχές</a:t>
                      </a: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"Εθνικό</a:t>
                      </a:r>
                      <a:r>
                        <a:rPr lang="el-GR" sz="1050" baseline="0" dirty="0">
                          <a:effectLst/>
                        </a:rPr>
                        <a:t> </a:t>
                      </a:r>
                      <a:r>
                        <a:rPr lang="el-GR" sz="1050" dirty="0">
                          <a:effectLst/>
                        </a:rPr>
                        <a:t>Πάρκο Υγροτόπων </a:t>
                      </a:r>
                      <a:r>
                        <a:rPr lang="el-GR" sz="1050" dirty="0" err="1">
                          <a:effectLst/>
                        </a:rPr>
                        <a:t>Κoτυχίου</a:t>
                      </a:r>
                      <a:r>
                        <a:rPr lang="el-GR" sz="1050" dirty="0">
                          <a:effectLst/>
                        </a:rPr>
                        <a:t> – </a:t>
                      </a:r>
                      <a:r>
                        <a:rPr lang="el-GR" sz="1050" dirty="0" err="1">
                          <a:effectLst/>
                        </a:rPr>
                        <a:t>Στροφιλιάς</a:t>
                      </a:r>
                      <a:r>
                        <a:rPr lang="el-GR" sz="1050" dirty="0">
                          <a:effectLst/>
                        </a:rPr>
                        <a:t>"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159/Δ/2009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br>
                        <a:rPr lang="el-GR" sz="1050" dirty="0">
                          <a:effectLst/>
                        </a:rPr>
                      </a:b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 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√</a:t>
                      </a: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√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91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ΠΥΡΓΟΥ</a:t>
                      </a:r>
                      <a:endParaRPr kumimoji="0" lang="el-G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Επιταλίου</a:t>
                      </a:r>
                      <a:endParaRPr lang="el-GR" sz="105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ΑΒΣ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marR="0" indent="358775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ΗΛΙΔΑΣ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Μεσσολογγάκι</a:t>
                      </a:r>
                      <a:endParaRPr lang="el-G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ΑΒΣ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ΠΗΝΕΙΟΥ</a:t>
                      </a:r>
                      <a:endParaRPr lang="el-GR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Τραγανού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ΑΒΣ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35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ΠΗΝΕΙΟΥ</a:t>
                      </a:r>
                      <a:endParaRPr kumimoji="0" lang="el-G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Πηνειού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Προτεινόμενη Έκταση (ΑΣΤΕΡΙΣ)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1569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ΑΝΔΡΑΒΙΔΑΣ - ΚΥΛΛΗΝΗΣ</a:t>
                      </a:r>
                      <a:endParaRPr kumimoji="0" lang="el-G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Λεχαινά</a:t>
                      </a:r>
                      <a:endParaRPr lang="el-G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Προτεινόμενη Έκταση</a:t>
                      </a: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523" marR="37523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325100" y="-1"/>
            <a:ext cx="1866900" cy="11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3220" y="6102679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-106679"/>
            <a:ext cx="553998" cy="699516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ΕΝΟΤΗΤΑ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3" y="-2"/>
            <a:ext cx="10017124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3150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ΠΕΡΙΟΧΕΣ ΠΟΥ ΕΞΕΤΑΣΤΗΚΑΝ</a:t>
            </a:r>
          </a:p>
        </p:txBody>
      </p:sp>
    </p:spTree>
    <p:extLst>
      <p:ext uri="{BB962C8B-B14F-4D97-AF65-F5344CB8AC3E}">
        <p14:creationId xmlns:p14="http://schemas.microsoft.com/office/powerpoint/2010/main" xmlns="" val="179068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407700"/>
              </p:ext>
            </p:extLst>
          </p:nvPr>
        </p:nvGraphicFramePr>
        <p:xfrm>
          <a:off x="916624" y="1010402"/>
          <a:ext cx="9096374" cy="5679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2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3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17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343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Α/Α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ΠΕΡΙΦΕΡΕΙΑΚΗ ΕΝΟΤΗΤΑ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ΚΑΛΛ/ΚΟΣ ΔΗΜΟΣ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ΠΕΡΙΓΡΑΦΗ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ΕΚΤΑΣΗ (στρ.)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ΘΕΣΜΙΚΟ ΚΑΘΕΣΤΩΣ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1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Ηλείας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Ζαχάρως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ΒΙΟ.ΠΑ. Ζαχάρως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54,00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Γ.Π.Σ. </a:t>
                      </a:r>
                      <a:r>
                        <a:rPr lang="el-GR" sz="1200" dirty="0" err="1">
                          <a:effectLst/>
                        </a:rPr>
                        <a:t>Ζαχάρως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7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Ηλείας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Ήλιδας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ΒΙΟ.ΠΑ. Αμαλιάδας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53,00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Γ.Π.Σ. Αμαλιάδος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3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Πηνειού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ΒΙΟ.ΠΑ. Γαστούνης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184,00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Γ.Π.Σ. Γαστούνης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3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4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Πύργου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ΒΙΟ.ΠΑ. Πύργου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183,00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Γ.Π.Σ. Πύργου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88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5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Ανδραβίδας-Κυλλήνης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ΒΙΟ.ΠΑ. Ανδραβίδας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42,00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Γ.Π.Σ. Ανδραβίδας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05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6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Ηλείας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Πύργου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ΑΒΣ Επιτάλιο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170,00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98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effectLst/>
                        </a:rPr>
                        <a:t>Ήλιδας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ΑΒΣ Μεσολογγάκι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155,00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8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Ανδραβίδας-Κυλλήνης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ΑΒΣ Τραγανού 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200,00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41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9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Ηλείας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Ανδραβίδας-Κυλλήνης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ΑΒΣ Τραγανού </a:t>
                      </a:r>
                      <a:r>
                        <a:rPr lang="en-US" sz="1200">
                          <a:effectLst/>
                        </a:rPr>
                        <a:t>II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40</a:t>
                      </a:r>
                      <a:r>
                        <a:rPr lang="en-US" sz="1200">
                          <a:effectLst/>
                        </a:rPr>
                        <a:t>6</a:t>
                      </a:r>
                      <a:r>
                        <a:rPr lang="el-GR" sz="1200">
                          <a:effectLst/>
                        </a:rPr>
                        <a:t>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64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Ηλείας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Πηνειού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Προτεινόμενη περιοχή </a:t>
                      </a:r>
                      <a:endParaRPr lang="el-GR" sz="14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Πρώην Εγκαταστάσεις ΑΣΤΕΡΙΣ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89,00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31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11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Ηλείας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Ανδραβίδας-Κυλλήνης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Προτεινόμενη Έκταση στα Λεχαινά 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229,00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-------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213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Σύνολα</a:t>
                      </a: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1.765</a:t>
                      </a:r>
                      <a:endParaRPr lang="el-G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5" marR="3971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ΕΝΟΤΗΤΑ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10017127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fontAlgn="base">
              <a:spcAft>
                <a:spcPct val="0"/>
              </a:spcAft>
            </a:pPr>
            <a:r>
              <a:rPr lang="el-GR" sz="2800" b="1" dirty="0">
                <a:solidFill>
                  <a:prstClr val="black"/>
                </a:solidFill>
              </a:rPr>
              <a:t>ΠΕΡΙΟΧΕΣ προς ΤΕΛΙΚΗ ΑΞΙΟΛΟΓΗΣΗ (ΓΠΣ, ΣΧΟΟΑΠ, ΑΒΣ κλπ)</a:t>
            </a:r>
          </a:p>
        </p:txBody>
      </p:sp>
    </p:spTree>
    <p:extLst>
      <p:ext uri="{BB962C8B-B14F-4D97-AF65-F5344CB8AC3E}">
        <p14:creationId xmlns:p14="http://schemas.microsoft.com/office/powerpoint/2010/main" xmlns="" val="338742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0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4664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90683" y="29645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917376"/>
              </p:ext>
            </p:extLst>
          </p:nvPr>
        </p:nvGraphicFramePr>
        <p:xfrm>
          <a:off x="823079" y="929924"/>
          <a:ext cx="9205159" cy="4228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6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7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90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8941">
                <a:tc gridSpan="8">
                  <a:txBody>
                    <a:bodyPr/>
                    <a:lstStyle/>
                    <a:p>
                      <a:pPr marL="354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ΗΛΕΙΑ: ΤΟ ΠΕΡΙΦΕΡΕΙΑΚΟ ΣΧΕΔΙΟ ΣΕ ΠΛΗΡΗ ΑΝΑΠΤΥΞΗ</a:t>
                      </a:r>
                      <a:endParaRPr kumimoji="0" lang="el-G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699" marR="2469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65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α/α</a:t>
                      </a:r>
                      <a:endParaRPr lang="el-GR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Θέση/ ΠΕ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Έκταση</a:t>
                      </a:r>
                      <a:br>
                        <a:rPr lang="el-GR" sz="1200" b="1" dirty="0">
                          <a:effectLst/>
                        </a:rPr>
                      </a:br>
                      <a:r>
                        <a:rPr lang="el-GR" sz="1200" b="1" dirty="0">
                          <a:effectLst/>
                        </a:rPr>
                        <a:t>(στρ.)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Τύπος  Ε.Π.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1112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Προτεινόμενος Επισπεύδων Φορέας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Δυναμικότητα (μέγιστη θεωρητική)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Συνολικός </a:t>
                      </a:r>
                      <a:r>
                        <a:rPr lang="el-GR" sz="1200" b="1" dirty="0" err="1">
                          <a:effectLst/>
                        </a:rPr>
                        <a:t>Προϋπ</a:t>
                      </a:r>
                      <a:r>
                        <a:rPr lang="el-GR" sz="1200" b="1" dirty="0">
                          <a:effectLst/>
                        </a:rPr>
                        <a:t>/</a:t>
                      </a:r>
                      <a:r>
                        <a:rPr lang="el-GR" sz="1200" b="1" dirty="0" err="1">
                          <a:effectLst/>
                        </a:rPr>
                        <a:t>σμός</a:t>
                      </a:r>
                      <a:r>
                        <a:rPr lang="el-GR" sz="1200" b="1" dirty="0">
                          <a:effectLst/>
                        </a:rPr>
                        <a:t> </a:t>
                      </a:r>
                      <a:br>
                        <a:rPr lang="el-GR" sz="1200" b="1" dirty="0">
                          <a:effectLst/>
                        </a:rPr>
                      </a:br>
                      <a:r>
                        <a:rPr lang="el-GR" sz="1200" b="1" dirty="0">
                          <a:effectLst/>
                        </a:rPr>
                        <a:t>(με ΦΠΑ)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Εκτιμώμενος βαθμός προτεραιότητας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3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Εγκαταστάσεις πρώην εργοστάσιου ΑΣΤΕΡΙΣ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150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(</a:t>
                      </a:r>
                      <a:r>
                        <a:rPr lang="en-US" sz="1200" dirty="0" err="1">
                          <a:effectLst/>
                        </a:rPr>
                        <a:t>agrohub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52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1.860.000 €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ΧΑΜΗΛΗ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24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Τραγανού Ι/ΙΙ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200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ΕΠΕ ή ΕΠ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Εγκατεστημένων επιχειρήσεων –Ιδιοκτητών Γης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47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2.976.000 €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ΥΨΗΛΗ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3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Προτεινόμενη Περιοχή  στα Λεχαινά  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229</a:t>
                      </a:r>
                      <a:endParaRPr lang="el-GR" sz="1200" dirty="0">
                        <a:effectLst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80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2.839.600 €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ΜΕΣΗ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18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4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στο </a:t>
                      </a:r>
                      <a:r>
                        <a:rPr lang="el-GR" sz="1200" b="0" dirty="0" err="1">
                          <a:effectLst/>
                        </a:rPr>
                        <a:t>Μεσσολογγάκι</a:t>
                      </a:r>
                      <a:r>
                        <a:rPr lang="el-GR" sz="1200" b="0" dirty="0">
                          <a:effectLst/>
                        </a:rPr>
                        <a:t> 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155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ή ΕΠ</a:t>
                      </a:r>
                      <a:r>
                        <a:rPr lang="en-US" sz="1200" dirty="0">
                          <a:effectLst/>
                        </a:rPr>
                        <a:t>.MMM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ιδιοκτητών </a:t>
                      </a:r>
                      <a:r>
                        <a:rPr lang="el-GR" sz="1200" dirty="0" err="1">
                          <a:effectLst/>
                        </a:rPr>
                        <a:t>μείζονων</a:t>
                      </a:r>
                      <a:r>
                        <a:rPr lang="el-GR" sz="1200" dirty="0">
                          <a:effectLst/>
                        </a:rPr>
                        <a:t> εκτάσεων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36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2.306.400 €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ΧΑΜΗΛΗ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3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5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</a:t>
                      </a:r>
                      <a:r>
                        <a:rPr lang="el-GR" sz="1200" b="0" dirty="0" err="1">
                          <a:effectLst/>
                        </a:rPr>
                        <a:t>Επιτάλιο</a:t>
                      </a:r>
                      <a:endParaRPr lang="el-GR" sz="1200" b="0" dirty="0">
                        <a:effectLst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170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(</a:t>
                      </a:r>
                      <a:r>
                        <a:rPr lang="en-US" sz="1200" dirty="0" err="1">
                          <a:effectLst/>
                        </a:rPr>
                        <a:t>agrohub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70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2.480.000 €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ΜΕΣΗ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856">
                <a:tc gridSpan="2">
                  <a:txBody>
                    <a:bodyPr/>
                    <a:lstStyle/>
                    <a:p>
                      <a:pPr marL="53848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>
                          <a:effectLst/>
                        </a:rPr>
                        <a:t>ΣΥΝΟΛΙΚΑ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>
                          <a:effectLst/>
                        </a:rPr>
                        <a:t>904 στρ.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>
                          <a:effectLst/>
                        </a:rPr>
                        <a:t> 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285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12.462.000</a:t>
                      </a:r>
                      <a:r>
                        <a:rPr lang="el-GR" sz="1200" b="1" baseline="0" dirty="0">
                          <a:effectLst/>
                        </a:rPr>
                        <a:t> </a:t>
                      </a:r>
                      <a:r>
                        <a:rPr lang="el-GR" sz="1200" b="1" dirty="0">
                          <a:effectLst/>
                        </a:rPr>
                        <a:t> € ≈ 12,5 εκ.</a:t>
                      </a:r>
                      <a:r>
                        <a:rPr lang="el-GR" sz="1200" b="1" baseline="0" dirty="0">
                          <a:effectLst/>
                        </a:rPr>
                        <a:t> </a:t>
                      </a:r>
                      <a:r>
                        <a:rPr lang="el-GR" sz="1200" b="1" dirty="0">
                          <a:effectLst/>
                        </a:rPr>
                        <a:t>€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17CEA8CD-94AC-43A8-8F46-32686D7B86A1}"/>
              </a:ext>
            </a:extLst>
          </p:cNvPr>
          <p:cNvGraphicFramePr>
            <a:graphicFrameLocks noGrp="1"/>
          </p:cNvGraphicFramePr>
          <p:nvPr/>
        </p:nvGraphicFramePr>
        <p:xfrm>
          <a:off x="823079" y="5244835"/>
          <a:ext cx="9213726" cy="1461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3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478">
                <a:tc row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</a:rPr>
                        <a:t>Είδος Οργανωμένου Υποδοχέα</a:t>
                      </a:r>
                      <a:endParaRPr lang="el-G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ΗΛΕΙΑ :</a:t>
                      </a:r>
                      <a:r>
                        <a:rPr lang="el-GR" sz="1400" baseline="0" dirty="0">
                          <a:solidFill>
                            <a:schemeClr val="tx1"/>
                          </a:solidFill>
                          <a:effectLst/>
                        </a:rPr>
                        <a:t> ΧΑΡΑΚΤΗΡΙΣΤΙΚΑ ΠΕΡΙΟΧΩΝ ΣΧΕΔΙΟΥ ΣΕ ΠΛΗΡΗ ΑΝΑΠΤΥΞΗ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1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Εγκαταστάσεις πρώην εργοστάσιου ΑΣΤΕΡΙΣ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Περιοχή Τραγανού Ι/ΙΙ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Μεσολογγάκι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 Λεχαινά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Επιτάλιο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8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</a:rPr>
                        <a:t>Ε.Π.</a:t>
                      </a:r>
                      <a:endParaRPr lang="el-G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√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√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√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/>
                        </a:rPr>
                        <a:t>ΙΔΙΑΙΤΕΡΟ ΚΑΘΕΣΤΩΣ</a:t>
                      </a:r>
                      <a:endParaRPr lang="el-G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AGROLOGISTICS 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"shop in the shop"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ΕΠ ΜΜΜ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AGROLOGISTICS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“</a:t>
                      </a:r>
                      <a:r>
                        <a:rPr lang="en-US" sz="1400" dirty="0" err="1">
                          <a:effectLst/>
                        </a:rPr>
                        <a:t>Agrohub</a:t>
                      </a:r>
                      <a:r>
                        <a:rPr lang="en-US" sz="1400" dirty="0">
                          <a:effectLst/>
                        </a:rPr>
                        <a:t>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 ΕΝΟΤΗΤΑ  ΗΛΕΙΑΣ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10033000" cy="7577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3763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Περιφερειακό Σχέδιο Δράσης Ανάπτυξης ΕΠ</a:t>
            </a:r>
          </a:p>
        </p:txBody>
      </p:sp>
    </p:spTree>
    <p:extLst>
      <p:ext uri="{BB962C8B-B14F-4D97-AF65-F5344CB8AC3E}">
        <p14:creationId xmlns:p14="http://schemas.microsoft.com/office/powerpoint/2010/main" xmlns="" val="40654563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AD613F98-009A-473B-A7EE-9DFCE4E6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81" y="-787845"/>
            <a:ext cx="160966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 ΕΝΟΤΗΤΑ 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3" y="-2"/>
            <a:ext cx="10017124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3763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Περιφερειακό Σχέδιο Δράσης Ανάπτυξης ΕΠ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 descr="ΔΥΤΙΚΗ ΕΛΛΑΔΑ_ΗΛΕΙΑ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6" t="2702" b="2211"/>
          <a:stretch>
            <a:fillRect/>
          </a:stretch>
        </p:blipFill>
        <p:spPr bwMode="auto">
          <a:xfrm>
            <a:off x="2738827" y="928865"/>
            <a:ext cx="7278301" cy="53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54151" y="6338987"/>
            <a:ext cx="90629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ΠΡΟΤΕΙΝΟΜΕΝΟΙ ΟΡΓΑΝΩΜΕΝΟΙ ΥΠΟΔΟΧΕΙΣ ΣΤΗΝ ΠΕΡΙΦΕΡΕΙΑ ΣΤΗΝ ΠΕ ΗΛΕΙΑΣ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13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0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4664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90683" y="29645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3206928"/>
              </p:ext>
            </p:extLst>
          </p:nvPr>
        </p:nvGraphicFramePr>
        <p:xfrm>
          <a:off x="913130" y="1371715"/>
          <a:ext cx="10324982" cy="413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2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9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17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131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8941">
                <a:tc gridSpan="8">
                  <a:txBody>
                    <a:bodyPr/>
                    <a:lstStyle/>
                    <a:p>
                      <a:pPr marL="354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ΗΛΕΙΑ: ΤΟ ΠΕΡΙΦΕΡΕΙΑΚΟ ΣΧΕΔΙΟ </a:t>
                      </a: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ΣΤΟ ΡΕΑΛΙΣΤΙΚΟ ΠΡΟΓΡΑΜΜΑ</a:t>
                      </a:r>
                      <a:endParaRPr kumimoji="0" lang="el-G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699" marR="2469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65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α/α</a:t>
                      </a:r>
                      <a:endParaRPr lang="el-GR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Θέση/ ΠΕ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Έκταση</a:t>
                      </a:r>
                      <a:br>
                        <a:rPr lang="el-GR" sz="1200" b="1" dirty="0">
                          <a:effectLst/>
                        </a:rPr>
                      </a:br>
                      <a:r>
                        <a:rPr lang="el-GR" sz="1200" b="1" dirty="0">
                          <a:effectLst/>
                        </a:rPr>
                        <a:t>(στρ.)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Τύπος  Ε.Π.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1112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Προτεινόμενος Επισπεύδων Φορέας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Δυναμικότητα (μέγιστη θεωρητική)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Συνολικός </a:t>
                      </a:r>
                      <a:r>
                        <a:rPr lang="el-GR" sz="1200" b="1" dirty="0" err="1">
                          <a:effectLst/>
                        </a:rPr>
                        <a:t>Προϋπ</a:t>
                      </a:r>
                      <a:r>
                        <a:rPr lang="el-GR" sz="1200" b="1" dirty="0">
                          <a:effectLst/>
                        </a:rPr>
                        <a:t>/</a:t>
                      </a:r>
                      <a:r>
                        <a:rPr lang="el-GR" sz="1200" b="1" dirty="0" err="1">
                          <a:effectLst/>
                        </a:rPr>
                        <a:t>σμός</a:t>
                      </a:r>
                      <a:r>
                        <a:rPr lang="el-GR" sz="1200" b="1" dirty="0">
                          <a:effectLst/>
                        </a:rPr>
                        <a:t> </a:t>
                      </a:r>
                      <a:br>
                        <a:rPr lang="el-GR" sz="1200" b="1" dirty="0">
                          <a:effectLst/>
                        </a:rPr>
                      </a:br>
                      <a:r>
                        <a:rPr lang="el-GR" sz="1200" b="1" dirty="0">
                          <a:effectLst/>
                        </a:rPr>
                        <a:t>(με ΦΠΑ)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Εκτιμώμενος βαθμός προτεραιότητας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5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Εγκαταστάσεις πρώην εργοστάσιου ΑΣΤΕΡΙΣ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150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(</a:t>
                      </a:r>
                      <a:r>
                        <a:rPr lang="en-US" sz="1200" dirty="0" err="1">
                          <a:effectLst/>
                        </a:rPr>
                        <a:t>agrohub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52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1.860.000 €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ΧΑΜΗΛΗ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171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Τραγανού </a:t>
                      </a:r>
                      <a:r>
                        <a:rPr lang="el-GR" sz="1200" b="0" dirty="0" smtClean="0">
                          <a:effectLst/>
                        </a:rPr>
                        <a:t>Ι/ΙΙ</a:t>
                      </a:r>
                      <a:endParaRPr lang="el-GR" sz="1200" b="0" dirty="0">
                        <a:effectLst/>
                      </a:endParaRPr>
                    </a:p>
                  </a:txBody>
                  <a:tcPr marL="24699" marR="246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200</a:t>
                      </a:r>
                      <a:endParaRPr lang="el-GR" sz="1200" dirty="0">
                        <a:effectLst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ΕΠΕ ή ΕΠ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Εγκατεστημένων επιχειρήσεων –Ιδιοκτητών Γης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80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2.976.000 €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ΥΨΗΛΗ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</a:tr>
              <a:tr h="469884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Προτεινόμενη Περιοχή  στα Λεχαινά  </a:t>
                      </a:r>
                    </a:p>
                  </a:txBody>
                  <a:tcPr marL="24699" marR="2469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2.839.600 €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ΜΕΣΗ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στο </a:t>
                      </a:r>
                      <a:r>
                        <a:rPr lang="el-GR" sz="1200" b="0" dirty="0" err="1">
                          <a:effectLst/>
                        </a:rPr>
                        <a:t>Μεσσολογγάκι</a:t>
                      </a:r>
                      <a:r>
                        <a:rPr lang="el-GR" sz="1200" b="0" dirty="0">
                          <a:effectLst/>
                        </a:rPr>
                        <a:t> 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155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ή ΕΠ</a:t>
                      </a:r>
                      <a:r>
                        <a:rPr lang="en-US" sz="1200" dirty="0">
                          <a:effectLst/>
                        </a:rPr>
                        <a:t>.MMM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ιδιοκτητών </a:t>
                      </a:r>
                      <a:r>
                        <a:rPr lang="el-GR" sz="1200" dirty="0" err="1">
                          <a:effectLst/>
                        </a:rPr>
                        <a:t>μείζονων</a:t>
                      </a:r>
                      <a:r>
                        <a:rPr lang="el-GR" sz="1200" dirty="0">
                          <a:effectLst/>
                        </a:rPr>
                        <a:t> εκτάσεων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36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2.306.400 €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ΧΑΜΗΛΗ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4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0" dirty="0">
                          <a:effectLst/>
                        </a:rPr>
                        <a:t>Περιοχή </a:t>
                      </a:r>
                      <a:r>
                        <a:rPr lang="el-GR" sz="1200" b="0" dirty="0" err="1">
                          <a:effectLst/>
                        </a:rPr>
                        <a:t>Επιτάλιο</a:t>
                      </a:r>
                      <a:endParaRPr lang="el-GR" sz="1200" b="0" dirty="0">
                        <a:effectLst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170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ΕΠ (</a:t>
                      </a:r>
                      <a:r>
                        <a:rPr lang="en-US" sz="1200" dirty="0" err="1">
                          <a:effectLst/>
                        </a:rPr>
                        <a:t>agrohub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70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2.480.000 €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ΜΕΣΗ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274">
                <a:tc gridSpan="2">
                  <a:txBody>
                    <a:bodyPr/>
                    <a:lstStyle/>
                    <a:p>
                      <a:pPr marL="53848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>
                          <a:effectLst/>
                        </a:rPr>
                        <a:t>ΣΥΝΟΛΙΚΑ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 smtClean="0">
                          <a:effectLst/>
                        </a:rPr>
                        <a:t>675 </a:t>
                      </a:r>
                      <a:r>
                        <a:rPr lang="el-GR" sz="1200" b="1" dirty="0">
                          <a:effectLst/>
                        </a:rPr>
                        <a:t>στρ.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1" dirty="0">
                          <a:effectLst/>
                        </a:rPr>
                        <a:t> 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</a:rPr>
                        <a:t>238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</a:rPr>
                        <a:t>9.622.400</a:t>
                      </a:r>
                      <a:r>
                        <a:rPr lang="el-GR" sz="1200" b="1" baseline="0" dirty="0" smtClean="0">
                          <a:effectLst/>
                        </a:rPr>
                        <a:t> </a:t>
                      </a:r>
                      <a:r>
                        <a:rPr lang="el-GR" sz="1200" b="1" dirty="0" smtClean="0">
                          <a:effectLst/>
                        </a:rPr>
                        <a:t> </a:t>
                      </a:r>
                      <a:r>
                        <a:rPr lang="el-GR" sz="1200" b="1" dirty="0">
                          <a:effectLst/>
                        </a:rPr>
                        <a:t>€ ≈ </a:t>
                      </a:r>
                      <a:r>
                        <a:rPr lang="el-GR" sz="1200" b="1" dirty="0" smtClean="0">
                          <a:effectLst/>
                        </a:rPr>
                        <a:t>10 </a:t>
                      </a:r>
                      <a:r>
                        <a:rPr lang="el-GR" sz="1200" b="1" dirty="0">
                          <a:effectLst/>
                        </a:rPr>
                        <a:t>εκ.</a:t>
                      </a:r>
                      <a:r>
                        <a:rPr lang="el-GR" sz="1200" b="1" baseline="0" dirty="0">
                          <a:effectLst/>
                        </a:rPr>
                        <a:t> </a:t>
                      </a:r>
                      <a:r>
                        <a:rPr lang="el-GR" sz="1200" b="1" dirty="0">
                          <a:effectLst/>
                        </a:rPr>
                        <a:t>€</a:t>
                      </a:r>
                      <a:endParaRPr lang="el-G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 ΕΝΟΤΗΤΑ  ΗΛΕΙΑΣ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10033000" cy="7577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3763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Περιφερειακό Σχέδιο Δράσης Ανάπτυξης ΕΠ</a:t>
            </a:r>
          </a:p>
        </p:txBody>
      </p:sp>
    </p:spTree>
    <p:extLst>
      <p:ext uri="{BB962C8B-B14F-4D97-AF65-F5344CB8AC3E}">
        <p14:creationId xmlns:p14="http://schemas.microsoft.com/office/powerpoint/2010/main" xmlns="" val="7757225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AD613F98-009A-473B-A7EE-9DFCE4E6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81" y="-787845"/>
            <a:ext cx="160966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 ΕΝΟΤΗΤΑ  ΗΛΕΙΑΣ</a:t>
            </a:r>
          </a:p>
        </p:txBody>
      </p:sp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642398"/>
              </p:ext>
            </p:extLst>
          </p:nvPr>
        </p:nvGraphicFramePr>
        <p:xfrm>
          <a:off x="920750" y="1280160"/>
          <a:ext cx="11263630" cy="4569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0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0479">
                <a:tc gridSpan="8">
                  <a:txBody>
                    <a:bodyPr/>
                    <a:lstStyle/>
                    <a:p>
                      <a:pPr marL="354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ΗΛΕΙΑ: ΤΟ ΠΕΡΙΦΕΡΕΙΑΚΟ ΣΧΕΔΙΟ ΣΕ ΠΕΡΙΟΧΕΣ ΠΡΟΤΕΡΑΙΟΤΗΤΑΣ</a:t>
                      </a:r>
                    </a:p>
                  </a:txBody>
                  <a:tcPr marL="24699" marR="2469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3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>
                          <a:effectLst/>
                        </a:rPr>
                        <a:t>α/α</a:t>
                      </a:r>
                      <a:endParaRPr lang="el-G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Θέση/ ΠΕ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Έκταση</a:t>
                      </a:r>
                      <a:br>
                        <a:rPr lang="el-GR" sz="1400" b="1" dirty="0">
                          <a:effectLst/>
                        </a:rPr>
                      </a:br>
                      <a:r>
                        <a:rPr lang="el-GR" sz="1400" b="1" dirty="0">
                          <a:effectLst/>
                        </a:rPr>
                        <a:t>(στρ.)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Τύπος  Ε.Π.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1112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Προτεινόμενος Επισπεύδων Φορέας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Δυναμικότητα (μέγιστη θεωρητική)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Συνολικός </a:t>
                      </a:r>
                      <a:r>
                        <a:rPr lang="el-GR" sz="1400" b="1" dirty="0" err="1">
                          <a:effectLst/>
                        </a:rPr>
                        <a:t>Προϋπ</a:t>
                      </a:r>
                      <a:r>
                        <a:rPr lang="el-GR" sz="1400" b="1" dirty="0">
                          <a:effectLst/>
                        </a:rPr>
                        <a:t>/</a:t>
                      </a:r>
                      <a:r>
                        <a:rPr lang="el-GR" sz="1400" b="1" dirty="0" err="1">
                          <a:effectLst/>
                        </a:rPr>
                        <a:t>σμός</a:t>
                      </a:r>
                      <a:r>
                        <a:rPr lang="el-GR" sz="1400" b="1" dirty="0">
                          <a:effectLst/>
                        </a:rPr>
                        <a:t> </a:t>
                      </a:r>
                      <a:br>
                        <a:rPr lang="el-GR" sz="1400" b="1" dirty="0">
                          <a:effectLst/>
                        </a:rPr>
                      </a:br>
                      <a:r>
                        <a:rPr lang="el-GR" sz="1400" b="1" dirty="0">
                          <a:effectLst/>
                        </a:rPr>
                        <a:t>(με ΦΠΑ)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Εκτιμώμενος βαθμός προτεραιότητας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807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effectLst/>
                        </a:rPr>
                        <a:t>Α. Περιοχή </a:t>
                      </a:r>
                      <a:r>
                        <a:rPr lang="el-GR" sz="1400" b="0" dirty="0">
                          <a:effectLst/>
                        </a:rPr>
                        <a:t>Τραγανού Ι/ΙΙ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200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ΕΠΕ ή ΕΠ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Φορέας Εγκατεστημένων επιχειρήσεων –Ιδιοκτητών Γης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80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2.976.000 €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ΥΨΗΛΗ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739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effectLst/>
                        </a:rPr>
                        <a:t>Β. Προτεινόμενη </a:t>
                      </a:r>
                      <a:r>
                        <a:rPr lang="el-GR" sz="1400" b="0" dirty="0">
                          <a:effectLst/>
                        </a:rPr>
                        <a:t>Περιοχή  στα Λεχαινά  </a:t>
                      </a: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229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ΕΠ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ΜΕΣΗ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525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2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0" dirty="0">
                          <a:effectLst/>
                        </a:rPr>
                        <a:t>Περιοχή </a:t>
                      </a:r>
                      <a:r>
                        <a:rPr lang="el-GR" sz="1400" b="0" dirty="0" err="1">
                          <a:effectLst/>
                        </a:rPr>
                        <a:t>Επιτάλιο</a:t>
                      </a:r>
                      <a:endParaRPr lang="el-GR" sz="1400" b="0" dirty="0">
                        <a:effectLst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170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ΕΠ (</a:t>
                      </a:r>
                      <a:r>
                        <a:rPr lang="en-US" sz="1400" dirty="0" err="1">
                          <a:effectLst/>
                        </a:rPr>
                        <a:t>agrohub</a:t>
                      </a:r>
                      <a:r>
                        <a:rPr lang="el-GR" sz="1400" dirty="0">
                          <a:effectLst/>
                        </a:rPr>
                        <a:t>)</a:t>
                      </a:r>
                      <a:endParaRPr lang="el-G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Φορέας με συμμετοχή ιδιοκτήτη μείζονος έκτασης και επενδυτές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70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2.480.000 €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dirty="0">
                          <a:effectLst/>
                        </a:rPr>
                        <a:t>ΥΨΗΛΗ</a:t>
                      </a:r>
                      <a:endParaRPr lang="el-G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060">
                <a:tc gridSpan="2">
                  <a:txBody>
                    <a:bodyPr/>
                    <a:lstStyle/>
                    <a:p>
                      <a:pPr marL="53848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0" dirty="0">
                          <a:effectLst/>
                        </a:rPr>
                        <a:t>ΣΥΝΟΛΙΚΑ</a:t>
                      </a:r>
                      <a:endParaRPr lang="el-G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3185"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1" dirty="0">
                          <a:effectLst/>
                        </a:rPr>
                        <a:t>370 στρ.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1" dirty="0">
                          <a:effectLst/>
                        </a:rPr>
                        <a:t> 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</a:rPr>
                        <a:t>150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5.456.000 </a:t>
                      </a:r>
                      <a:r>
                        <a:rPr lang="el-GR" sz="1400" b="1" dirty="0" smtClean="0">
                          <a:effectLst/>
                        </a:rPr>
                        <a:t>€ ή 5,5 </a:t>
                      </a:r>
                      <a:r>
                        <a:rPr lang="el-GR" sz="1400" b="1" dirty="0" err="1" smtClean="0">
                          <a:effectLst/>
                        </a:rPr>
                        <a:t>εκ.€</a:t>
                      </a:r>
                      <a:endParaRPr lang="el-G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9" marR="2469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3" y="-2"/>
            <a:ext cx="10017124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3763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Περιφερειακό Σχέδιο Δράσης Ανάπτυξης ΕΠ</a:t>
            </a:r>
          </a:p>
        </p:txBody>
      </p:sp>
    </p:spTree>
    <p:extLst>
      <p:ext uri="{BB962C8B-B14F-4D97-AF65-F5344CB8AC3E}">
        <p14:creationId xmlns:p14="http://schemas.microsoft.com/office/powerpoint/2010/main" xmlns="" val="348896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48888" y="-3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75359" y="806044"/>
            <a:ext cx="91735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/>
              <a:t>Οι τελικά προτεινόμενες περιοχές προτεραιότητας (</a:t>
            </a:r>
            <a:r>
              <a:rPr lang="el-GR" sz="2000" dirty="0" err="1"/>
              <a:t>Επιτάλιο</a:t>
            </a:r>
            <a:r>
              <a:rPr lang="el-GR" sz="2000" dirty="0"/>
              <a:t> &amp; Τραγανό ή Λεχαινά)  </a:t>
            </a:r>
            <a:r>
              <a:rPr lang="el-GR" sz="2000" b="1" dirty="0"/>
              <a:t>καλύπτουν ΙΣΟΡΡΟΠΑ τις</a:t>
            </a:r>
            <a:r>
              <a:rPr lang="el-GR" sz="2000" dirty="0"/>
              <a:t> </a:t>
            </a:r>
            <a:r>
              <a:rPr lang="el-GR" sz="2000" b="1" dirty="0"/>
              <a:t>δυο ζώνες ανάπτυξης των οικονομικών δραστηριοτήτων της ΠΕ:</a:t>
            </a:r>
            <a:endParaRPr lang="el-GR" sz="2000" dirty="0"/>
          </a:p>
          <a:p>
            <a:pPr lvl="3"/>
            <a:r>
              <a:rPr lang="el-GR" sz="2000" dirty="0"/>
              <a:t>ΖΩΝΗ ΕΠΙΡΡΟΗΣ ΠΥΡΓΟΥ – ΑΜΑΛΙΑΔΑΣ </a:t>
            </a:r>
          </a:p>
          <a:p>
            <a:pPr lvl="3"/>
            <a:r>
              <a:rPr lang="el-GR" sz="2000" dirty="0"/>
              <a:t>ΖΩΝΗ ΕΠΙΡΡΟΗΣ ΑΝΔΡΑΒΙΔΑΣ-ΚΥΛΛΗΝΗΣ-ΛΕΧΑΙΝΩΝ-ΓΑΣΤΟΥΝΗΣ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/>
              <a:t>Η προτεραιότητα ανάπτυξης ΕΠ, μεταξύ των </a:t>
            </a:r>
            <a:r>
              <a:rPr lang="el-GR" sz="2000" dirty="0" smtClean="0"/>
              <a:t>εναλλακτικών </a:t>
            </a:r>
            <a:r>
              <a:rPr lang="el-GR" sz="2000" dirty="0"/>
              <a:t>περιοχών, </a:t>
            </a:r>
            <a:r>
              <a:rPr lang="el-GR" sz="2000" b="1" dirty="0"/>
              <a:t>θα κριθεί από το αντίστοιχο ιδιωτικό - επενδυτικό ενδιαφέρον </a:t>
            </a:r>
            <a:r>
              <a:rPr lang="el-GR" sz="2000" dirty="0"/>
              <a:t>που θα αναπτυχθεί </a:t>
            </a:r>
            <a:r>
              <a:rPr lang="el-GR" sz="2000" dirty="0" smtClean="0"/>
              <a:t>από </a:t>
            </a:r>
            <a:r>
              <a:rPr lang="el-GR" sz="2000" dirty="0"/>
              <a:t>τους ιδιοκτήτες που κατέχουν τις αντίστοιχες </a:t>
            </a:r>
            <a:r>
              <a:rPr lang="el-GR" sz="2000" dirty="0" smtClean="0"/>
              <a:t>εκτάσεις/επενδυτές. </a:t>
            </a:r>
            <a:endParaRPr lang="el-GR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H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</a:rPr>
              <a:t>δυναμική, το ενδιαφέρον και τις χωρικές ανάγκες της αγορά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</a:rPr>
              <a:t>και των επιχειρήσεων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</a:rPr>
              <a:t>θα καθοδηγήσει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την </a:t>
            </a: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πλήρη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ανάπτυξη και υλοποίηση του ΠΣΔ</a:t>
            </a: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Να εξεταστεί </a:t>
            </a:r>
            <a:r>
              <a:rPr lang="el-GR" sz="2000" dirty="0"/>
              <a:t>με προτεραιότητα η περίπτωση </a:t>
            </a:r>
            <a:r>
              <a:rPr lang="el-GR" sz="2000" dirty="0" smtClean="0"/>
              <a:t>ενός </a:t>
            </a:r>
            <a:r>
              <a:rPr lang="el-GR" sz="2000" b="1" dirty="0"/>
              <a:t>«ιδιαίτερου» Επιχειρηματικού Πάρκου</a:t>
            </a:r>
            <a:r>
              <a:rPr lang="el-GR" sz="2000" dirty="0"/>
              <a:t>, </a:t>
            </a:r>
            <a:r>
              <a:rPr lang="el-GR" sz="2000" dirty="0" smtClean="0"/>
              <a:t>για την </a:t>
            </a:r>
            <a:r>
              <a:rPr lang="el-GR" sz="2000" dirty="0"/>
              <a:t>εγκατάσταση επιχειρήσεων </a:t>
            </a:r>
            <a:r>
              <a:rPr lang="el-GR" sz="2000" dirty="0" err="1"/>
              <a:t>αγροτοδιατροφής</a:t>
            </a:r>
            <a:r>
              <a:rPr lang="el-GR" sz="2000" dirty="0"/>
              <a:t> και </a:t>
            </a:r>
            <a:r>
              <a:rPr lang="en-US" sz="2000" dirty="0"/>
              <a:t>logistics</a:t>
            </a:r>
            <a:r>
              <a:rPr lang="el-GR" sz="2000" dirty="0"/>
              <a:t> (</a:t>
            </a:r>
            <a:r>
              <a:rPr lang="en-US" sz="2000" dirty="0" err="1"/>
              <a:t>agrologistics</a:t>
            </a:r>
            <a:r>
              <a:rPr lang="en-US" sz="2000" dirty="0"/>
              <a:t>)</a:t>
            </a:r>
            <a:r>
              <a:rPr lang="el-GR" sz="2000" dirty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/>
              <a:t>Η </a:t>
            </a:r>
            <a:r>
              <a:rPr lang="el-GR" sz="2000" b="1" dirty="0"/>
              <a:t>έλλειψη κατάλληλων χρήσεων γης </a:t>
            </a:r>
            <a:r>
              <a:rPr lang="el-GR" sz="2000" dirty="0"/>
              <a:t>επιβάλλεται να αντιμετωπιστεί επειγόντως στο πλαίσιο της εκπόνησης νέων Τοπικών και Ειδικών Πολεοδομικών Σχεδίων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0"/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 ΕΝΟΤΗΤΑ 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3" y="-2"/>
            <a:ext cx="10017124" cy="75406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9850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ΣΥΜΠΕΡΑΣΜΑΤΑ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315266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-6323" y="2462213"/>
            <a:ext cx="12198323" cy="2136229"/>
          </a:xfrm>
          <a:gradFill flip="none" rotWithShape="1">
            <a:gsLst>
              <a:gs pos="13000">
                <a:schemeClr val="bg1"/>
              </a:gs>
              <a:gs pos="40000">
                <a:schemeClr val="bg2"/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3200" b="1" dirty="0"/>
              <a:t>Οι</a:t>
            </a:r>
            <a:r>
              <a:rPr lang="el-GR" sz="3200" dirty="0"/>
              <a:t> </a:t>
            </a:r>
            <a:r>
              <a:rPr lang="el-GR" sz="3200" b="1" dirty="0"/>
              <a:t>προοπτικές</a:t>
            </a:r>
            <a:r>
              <a:rPr lang="el-GR" sz="3200" dirty="0"/>
              <a:t> </a:t>
            </a:r>
            <a:r>
              <a:rPr lang="el-GR" sz="3200" b="1" dirty="0"/>
              <a:t>που διανοίγονται μέσα από τα Επιχειρηματικά Πάρκα</a:t>
            </a:r>
          </a:p>
        </p:txBody>
      </p:sp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10459" y="213374"/>
            <a:ext cx="2081541" cy="12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28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Ευθεία γραμμή σύνδεσης 10"/>
          <p:cNvCxnSpPr/>
          <p:nvPr/>
        </p:nvCxnSpPr>
        <p:spPr>
          <a:xfrm>
            <a:off x="561975" y="1347083"/>
            <a:ext cx="11182995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6307" name="Rectangle 3">
            <a:extLst>
              <a:ext uri="{FF2B5EF4-FFF2-40B4-BE49-F238E27FC236}">
                <a16:creationId xmlns:a16="http://schemas.microsoft.com/office/drawing/2014/main" xmlns="" id="{09EDEA94-ECAA-4002-8A49-5AC74AAD0410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561975" y="175249"/>
            <a:ext cx="4854713" cy="11201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Η εγκατάσταση της Επιχειρηματικότητας </a:t>
            </a:r>
          </a:p>
          <a:p>
            <a:pPr algn="l">
              <a:defRPr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σε Οργανωμένους Υποδοχείς </a:t>
            </a:r>
          </a:p>
          <a:p>
            <a:pPr algn="l">
              <a:defRPr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επιβάλλεται 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b="1" dirty="0"/>
          </a:p>
          <a:p>
            <a:pPr eaLnBrk="1" hangingPunct="1">
              <a:defRPr/>
            </a:pP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Διάγραμμα 15"/>
          <p:cNvGraphicFramePr/>
          <p:nvPr>
            <p:extLst>
              <p:ext uri="{D42A27DB-BD31-4B8C-83A1-F6EECF244321}">
                <p14:modId xmlns:p14="http://schemas.microsoft.com/office/powerpoint/2010/main" xmlns="" val="658840658"/>
              </p:ext>
            </p:extLst>
          </p:nvPr>
        </p:nvGraphicFramePr>
        <p:xfrm>
          <a:off x="1372877" y="690107"/>
          <a:ext cx="10058401" cy="616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650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65507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7620" y="5"/>
            <a:ext cx="553998" cy="685799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>
              <a:defRPr sz="2400" b="1"/>
            </a:lvl1pPr>
          </a:lstStyle>
          <a:p>
            <a:pPr marL="447675" lvl="0">
              <a:defRPr/>
            </a:pPr>
            <a:r>
              <a:rPr lang="el-GR" b="0" dirty="0">
                <a:solidFill>
                  <a:prstClr val="black"/>
                </a:solidFill>
              </a:rPr>
              <a:t>Πλεονεκτήματα &amp; Κίνητρα Ανάπτυξης Ε.Π.</a:t>
            </a:r>
          </a:p>
        </p:txBody>
      </p:sp>
      <p:sp>
        <p:nvSpPr>
          <p:cNvPr id="11266" name="Line 5">
            <a:extLst>
              <a:ext uri="{FF2B5EF4-FFF2-40B4-BE49-F238E27FC236}">
                <a16:creationId xmlns:a16="http://schemas.microsoft.com/office/drawing/2014/main" xmlns="" id="{ED51AFEE-A4DD-44B8-82FF-2163AA923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21621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xmlns="" id="{4A725FCD-37B3-49B1-B436-FD719FC4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60" y="1017797"/>
            <a:ext cx="9169143" cy="4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1000" indent="-381000" eaLnBrk="0" hangingPunct="0"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1000" marR="0" lvl="0" indent="7874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l-GR" altLang="el-GR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Τ</a:t>
            </a:r>
            <a:r>
              <a:rPr kumimoji="0" lang="en-US" altLang="el-GR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HN</a:t>
            </a:r>
            <a:r>
              <a:rPr kumimoji="0" lang="el-GR" altLang="el-GR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ΠΕΡΙΟΧΗ &amp; ΤΗΝ ΕΥΡΥΤΕΡΗ ΚΟΙΝΟΤΗΤΑ</a:t>
            </a:r>
          </a:p>
          <a:p>
            <a:pPr marL="381000" marR="0" lvl="0" indent="-381000" algn="ctr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l-GR" altLang="el-G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65225" marR="0" lvl="0" indent="-3429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Αποτελεσματική περιβαλλοντική προστασία </a:t>
            </a:r>
          </a:p>
          <a:p>
            <a:pPr marL="1165225" marR="0" lvl="0" indent="-3429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Ορθολογική χωροταξία</a:t>
            </a:r>
          </a:p>
          <a:p>
            <a:pPr marL="1165225" marR="0" lvl="0" indent="-3429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Οικονομική ανάπτυξη – Απασχόληση – Αξίες Γης – Αύξηση του βιωτικού επιπέδου των κατοίκων της περιοχής</a:t>
            </a:r>
          </a:p>
          <a:p>
            <a:pPr marL="1165225" marR="0" lvl="0" indent="-3429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Αυξημένα έσοδα ΟΤΑ</a:t>
            </a:r>
          </a:p>
          <a:p>
            <a:pPr marL="1165225" marR="0" lvl="0" indent="-3429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Ανάπτυξη παράλληλης οικονομίας περιοχής</a:t>
            </a:r>
          </a:p>
          <a:p>
            <a:pPr marL="381000" marR="0" lvl="0" indent="-38100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prstClr val="black"/>
              </a:buClr>
              <a:buSzTx/>
              <a:buFontTx/>
              <a:buAutoNum type="arabicPeriod"/>
              <a:tabLst>
                <a:tab pos="457200" algn="l"/>
              </a:tabLst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650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-7620" y="-3360"/>
            <a:ext cx="9690099" cy="75774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Επιχειρηματικά Πάρκα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του Ν.3982/2011</a:t>
            </a: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920750" y="1575687"/>
            <a:ext cx="1127126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4954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78" t="18351" r="38922" b="3916"/>
          <a:stretch/>
        </p:blipFill>
        <p:spPr bwMode="auto">
          <a:xfrm>
            <a:off x="570726" y="454025"/>
            <a:ext cx="4866802" cy="545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www.patrisnews.com/wp-content/uploads/2020/01/makr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506" y="1417956"/>
            <a:ext cx="4823535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toki alfeio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496" y="3580491"/>
            <a:ext cx="4133215" cy="23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00312" y="14"/>
            <a:ext cx="2081541" cy="12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11522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5437528" y="0"/>
            <a:ext cx="4590711" cy="908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l-GR" sz="3200" b="1" dirty="0"/>
              <a:t>ΤΟ ΣΗΜΕΡΑ  ΣΤΗΝ  ΗΛΕΙΑ</a:t>
            </a:r>
            <a:endParaRPr lang="el-GR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450711" y="3960947"/>
            <a:ext cx="2741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Εργοστάσια φαντάσματα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Περιβαλλοντική υποβάθμιση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Δόμηση εκτός σχεδίου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7490" y="5909093"/>
            <a:ext cx="380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Αλφειός Ποταμός – περιβαλλοντική υποβάθμιση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" y="-1"/>
            <a:ext cx="553998" cy="685800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>
              <a:defRPr sz="2400" b="1"/>
            </a:lvl1pPr>
          </a:lstStyle>
          <a:p>
            <a:pPr marL="447675"/>
            <a:r>
              <a:rPr lang="el-GR" b="0" dirty="0"/>
              <a:t>Σύντομο Ιστορικό</a:t>
            </a:r>
          </a:p>
        </p:txBody>
      </p:sp>
    </p:spTree>
    <p:extLst>
      <p:ext uri="{BB962C8B-B14F-4D97-AF65-F5344CB8AC3E}">
        <p14:creationId xmlns:p14="http://schemas.microsoft.com/office/powerpoint/2010/main" xmlns="" val="235699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5">
            <a:extLst>
              <a:ext uri="{FF2B5EF4-FFF2-40B4-BE49-F238E27FC236}">
                <a16:creationId xmlns:a16="http://schemas.microsoft.com/office/drawing/2014/main" xmlns="" id="{ED51AFEE-A4DD-44B8-82FF-2163AA923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245173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xmlns="" id="{B75F0D8B-FAAC-4359-A0A2-2B971C66F66D}"/>
              </a:ext>
            </a:extLst>
          </p:cNvPr>
          <p:cNvSpPr txBox="1">
            <a:spLocks/>
          </p:cNvSpPr>
          <p:nvPr/>
        </p:nvSpPr>
        <p:spPr>
          <a:xfrm>
            <a:off x="1031749" y="2235281"/>
            <a:ext cx="9144000" cy="4249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Ασφάλεια Δικαίου (χρήσεις γης εντός σχεδίου)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Όροι δόμησης / Δασικές εκτάσεις / Αιγιαλός/ Παραλία/ ελεύθερες ζώνες κλπ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Ελάφρυνση 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αδειοδοτήσεων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(εγκατάστασης, ΠΠΔ κ.λπ.)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Οικονομίες κλίμακας - πράσινη ανάπτυξη – κυκλική οικονομία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Φορολογικά κίνητρα (ΦΠΑ, ΕΝΦΙΑ, Φόρος Μεταβίβασης, απαλλαγή φόρου εισοδήματος παγίων λόγω μετεγκατάστασης)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Αναπτυξιακά κίνητρα (Α.Ν., ΕΣΠΑ, «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Clusters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επιχειρήσεων /Κοινές ενεργειακές, 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ευρυζωνικές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περιβαλλοντικές υποδομές (διαχείριση απορριμμάτων, συμπαραγωγή)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Δυνατότητες αυτοδιαχείρισης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ρθογώνιο 1">
            <a:extLst>
              <a:ext uri="{FF2B5EF4-FFF2-40B4-BE49-F238E27FC236}">
                <a16:creationId xmlns:a16="http://schemas.microsoft.com/office/drawing/2014/main" xmlns="" id="{9605B4B6-CE15-425B-9B48-621632D4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6" y="1043940"/>
            <a:ext cx="850582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marL="381000" marR="0" lvl="0" indent="-381000" algn="ctr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l-GR" altLang="el-GR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ΓΙΑ ΤΙΣ ΕΠΙΧΕΙΡΗΣΕΙΣ ΒΙΟΜΗΧΑΝΙΑΣ &amp; ΕΦΟΔΙΑΣΤΙΚΗΣ</a:t>
            </a:r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1017777" y="1560447"/>
            <a:ext cx="1117423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Ευθεία γραμμή σύνδεσης 13"/>
          <p:cNvCxnSpPr/>
          <p:nvPr/>
        </p:nvCxnSpPr>
        <p:spPr>
          <a:xfrm>
            <a:off x="1017777" y="1575687"/>
            <a:ext cx="11174233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" y="5"/>
            <a:ext cx="553998" cy="685799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>
              <a:defRPr sz="2400" b="1"/>
            </a:lvl1pPr>
          </a:lstStyle>
          <a:p>
            <a:pPr marL="447675" lvl="0">
              <a:defRPr/>
            </a:pPr>
            <a:r>
              <a:rPr lang="el-GR" b="0" dirty="0">
                <a:solidFill>
                  <a:prstClr val="black"/>
                </a:solidFill>
              </a:rPr>
              <a:t>Πλεονεκτήματα &amp; Κίνητρα Ανάπτυξης Ε.Π.</a:t>
            </a:r>
          </a:p>
        </p:txBody>
      </p:sp>
      <p:pic>
        <p:nvPicPr>
          <p:cNvPr id="15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650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-7620" y="-3360"/>
            <a:ext cx="9690099" cy="75774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Επιχειρηματικά Πάρκα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του Ν.3982/2011</a:t>
            </a:r>
          </a:p>
        </p:txBody>
      </p:sp>
    </p:spTree>
    <p:extLst>
      <p:ext uri="{BB962C8B-B14F-4D97-AF65-F5344CB8AC3E}">
        <p14:creationId xmlns:p14="http://schemas.microsoft.com/office/powerpoint/2010/main" xmlns="" val="14008024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11238" y="1004453"/>
            <a:ext cx="9017000" cy="13064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Το </a:t>
            </a:r>
            <a:r>
              <a:rPr lang="el-GR" sz="20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Περιφερειακό Σχέδιο Δράσης </a:t>
            </a:r>
            <a:r>
              <a:rPr lang="el-GR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αποτελεί ένα στιβαρό, ορθολογικό, ρεαλιστικό και </a:t>
            </a: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υλοποιήσιμο πρόγραμμα χωρικού εξορθολογισμού </a:t>
            </a:r>
            <a:r>
              <a:rPr lang="el-GR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και ταυτόχρονα μια ισχυρή δέσμευση και προβολή της αναγκαίας πολιτικής βούλησης, </a:t>
            </a:r>
            <a:r>
              <a:rPr lang="el-GR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στη </a:t>
            </a:r>
            <a:r>
              <a:rPr lang="el-GR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Δυτική Ελλάδα για πρώτη φορά</a:t>
            </a:r>
            <a:r>
              <a:rPr lang="el-GR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συμβάλλοντας σημαντικά:</a:t>
            </a:r>
            <a:endParaRPr lang="el-GR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6075E2E5-DC49-434C-B729-C53C79F32AA3}"/>
              </a:ext>
            </a:extLst>
          </p:cNvPr>
          <p:cNvSpPr/>
          <p:nvPr/>
        </p:nvSpPr>
        <p:spPr>
          <a:xfrm>
            <a:off x="1011236" y="5027473"/>
            <a:ext cx="10848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/>
              <a:t>Το ΠΣΔ δίνει διέξοδο για την εγκατάσταση</a:t>
            </a:r>
            <a:r>
              <a:rPr lang="el-GR" sz="2000" baseline="30000" dirty="0"/>
              <a:t>1</a:t>
            </a:r>
            <a:r>
              <a:rPr lang="el-GR" sz="2000" dirty="0"/>
              <a:t>:</a:t>
            </a:r>
          </a:p>
          <a:p>
            <a:pPr marL="617538" lvl="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753 επιχειρήσεων στην εκδοχή του ολοκληρωμένου ΠΣΔ </a:t>
            </a:r>
          </a:p>
          <a:p>
            <a:pPr marL="617538" indent="-342900">
              <a:buFont typeface="Arial" panose="020B0604020202020204" pitchFamily="34" charset="0"/>
              <a:buChar char="•"/>
            </a:pPr>
            <a:r>
              <a:rPr lang="el-GR" sz="2000" b="1" dirty="0"/>
              <a:t>617 επιχειρήσεων  στην εκδοχή του ρεαλιστικού σεναρίου του ΠΣΔ </a:t>
            </a:r>
          </a:p>
          <a:p>
            <a:pPr marL="617538" lvl="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488 επιχειρήσεων στην εκδοχή του ΠΣΔ προτεραιότητας</a:t>
            </a:r>
          </a:p>
          <a:p>
            <a:pPr marL="274638" lvl="0"/>
            <a:endParaRPr lang="el-GR" sz="1400" dirty="0"/>
          </a:p>
          <a:p>
            <a:pPr marL="274638" lvl="0"/>
            <a:r>
              <a:rPr lang="el-GR" sz="1400" u="sng" dirty="0"/>
              <a:t>1 Γίνεται η παραδοχή ότι η </a:t>
            </a:r>
            <a:r>
              <a:rPr lang="el-GR" sz="1400" u="sng" dirty="0">
                <a:solidFill>
                  <a:schemeClr val="accent5">
                    <a:lumMod val="75000"/>
                  </a:schemeClr>
                </a:solidFill>
              </a:rPr>
              <a:t>μέση επιφάνεια μιας μεμονωμένης εγκατάστασης  </a:t>
            </a:r>
            <a:r>
              <a:rPr lang="el-GR" sz="1400" u="sng" dirty="0"/>
              <a:t>:  2.000 έως 3.000 στρ.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720BA3-125D-4F25-A03C-081C2AAFD20A}"/>
              </a:ext>
            </a:extLst>
          </p:cNvPr>
          <p:cNvSpPr txBox="1"/>
          <p:nvPr/>
        </p:nvSpPr>
        <p:spPr>
          <a:xfrm>
            <a:off x="-82048" y="-2"/>
            <a:ext cx="640047" cy="685800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b="1" dirty="0"/>
              <a:t>    </a:t>
            </a:r>
            <a:r>
              <a:rPr lang="el-GR" sz="2200" dirty="0"/>
              <a:t>Σχέδιο Δράσης Περιφέρειας Δυτικής Ελλάδας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8032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562100" y="2333748"/>
            <a:ext cx="102336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ανάπτυξη της επιχειρηματικότητας με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ασφάλεια δικαίου</a:t>
            </a:r>
            <a:endParaRPr lang="el-GR" sz="1600" b="1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εξάλειψη κάθε </a:t>
            </a:r>
            <a:r>
              <a:rPr lang="el-GR" sz="1600" b="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αδειοδοτικής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αδυναμίας 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των επιχειρήσεων</a:t>
            </a:r>
            <a:endParaRPr lang="el-GR" sz="1600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δημιουργία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υψηλών κινήτρων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διοικητικής και οικονομικής υφής</a:t>
            </a:r>
            <a:endParaRPr lang="el-GR" sz="1600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εξαφάνιση κάθε απειλής διακοπής λειτουργίας 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των επιχειρήσεων</a:t>
            </a:r>
            <a:endParaRPr lang="el-GR" sz="1600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εναρμόνιση των επιχειρήσεων στις διεθνείς απαιτήσεις για την μείωση του ανθρακικού αποτυπώματος.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αναζήτηση ισχυρών οικονομικών κινήτρων 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και τη διατύπωση προγραμμάτων εξασφάλισης των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αναγκαίων πόρων υλοποίησης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του από εθνικές, Ευρωπαϊκές και διεθνείς πηγές. </a:t>
            </a:r>
            <a:endParaRPr lang="el-GR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" y="0"/>
            <a:ext cx="10028234" cy="75406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82563" indent="358775" algn="ctr"/>
            <a:r>
              <a:rPr lang="el-G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Η Περιφέρεια Δυτικής Ελλάδας ανοίγει τον δρόμο…</a:t>
            </a:r>
          </a:p>
        </p:txBody>
      </p:sp>
    </p:spTree>
    <p:extLst>
      <p:ext uri="{BB962C8B-B14F-4D97-AF65-F5344CB8AC3E}">
        <p14:creationId xmlns:p14="http://schemas.microsoft.com/office/powerpoint/2010/main" xmlns="" val="1549366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46798F6-2590-463F-9CDA-AA9F8CE6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38" y="125333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Για την εξέλιξη των κατευθύνσεων του ΠΣΔ και την ενίσχυση των προσπαθειών των τοπικών φορέων και των επιχειρήσεων η ΠΔΕ εξετάζει την υλοποίηση των δράσεων που ακολουθούν:</a:t>
            </a:r>
          </a:p>
          <a:p>
            <a:pPr marL="0" indent="0">
              <a:buNone/>
            </a:pPr>
            <a:endParaRPr lang="el-GR" sz="2000" dirty="0"/>
          </a:p>
          <a:p>
            <a:pPr marL="715963" indent="-357188">
              <a:buAutoNum type="arabicPeriod"/>
            </a:pPr>
            <a:r>
              <a:rPr lang="el-GR" sz="2000" b="1" dirty="0">
                <a:effectLst/>
                <a:latin typeface="Calibri"/>
                <a:ea typeface="Arial Unicode MS"/>
                <a:cs typeface="Times New Roman"/>
              </a:rPr>
              <a:t>ΔΗΜΙΟΥΡΓΙΑ-ΛΕΙΤΟΥΡΓΙΑ HELP-DESΚ ΧΩΡΟΘΕΤΗΣΗΣ &amp; ΑΔΕΙΟΔΟΤΗΣΗΣ ΕΠΙΧΕΙΡΗΣΕΩΝ (δημιουργία ηλεκτρονικής πλατφόρμας υποβοήθησης των επιχειρήσεων)</a:t>
            </a:r>
          </a:p>
          <a:p>
            <a:pPr marL="715963" indent="-357188">
              <a:buAutoNum type="arabicPeriod"/>
            </a:pPr>
            <a:endParaRPr lang="el-GR" sz="2000" b="1" dirty="0">
              <a:effectLst/>
              <a:latin typeface="Calibri"/>
              <a:ea typeface="Arial Unicode MS"/>
              <a:cs typeface="Times New Roman"/>
            </a:endParaRPr>
          </a:p>
          <a:p>
            <a:pPr marL="715963" indent="-357188">
              <a:buFont typeface="Arial" panose="020B0604020202020204" pitchFamily="34" charset="0"/>
              <a:buAutoNum type="arabicPeriod"/>
            </a:pPr>
            <a:r>
              <a:rPr lang="el-GR" sz="2000" b="1" dirty="0">
                <a:effectLst/>
                <a:latin typeface="Calibri"/>
                <a:ea typeface="Arial Unicode MS"/>
                <a:cs typeface="Times New Roman"/>
              </a:rPr>
              <a:t>ΘΕΣΜΙΚΗ ΧΩΡΟΤΑΞΙΚΗ &amp; ΠΕΡΙΒΑΛΛΟΝΤΙΚΗ ΑΝΑΒΑΘΜΙΣΗ ΠΕΡΙΟΧΩΝ ΠΣΔ-ΠΔΕ (εκπόνηση ΕΠΣ στις περιοχές προτεραιότητας)</a:t>
            </a:r>
          </a:p>
          <a:p>
            <a:pPr marL="715963" indent="-357188">
              <a:buFont typeface="Arial" panose="020B0604020202020204" pitchFamily="34" charset="0"/>
              <a:buAutoNum type="arabicPeriod"/>
            </a:pPr>
            <a:endParaRPr lang="el-GR" sz="2000" dirty="0">
              <a:effectLst/>
              <a:latin typeface="Calibri"/>
              <a:ea typeface="Calibri"/>
              <a:cs typeface="Times New Roman"/>
            </a:endParaRPr>
          </a:p>
          <a:p>
            <a:pPr marL="715963" indent="-357188">
              <a:buFont typeface="Arial" panose="020B0604020202020204" pitchFamily="34" charset="0"/>
              <a:buAutoNum type="arabicPeriod"/>
            </a:pPr>
            <a:r>
              <a:rPr lang="el-GR" sz="2000" b="1" dirty="0">
                <a:effectLst/>
                <a:latin typeface="Calibri"/>
                <a:ea typeface="Arial Unicode MS"/>
                <a:cs typeface="Times New Roman"/>
              </a:rPr>
              <a:t>ΟΡΓΑΝΩΣΗ-ΕΠΟΠΤΕΙΑ-ΠΑΡΑΚΟΛΟΥΘΗΣΗ της ΕΚΠΟΝΗΣΗΣ ΤΠΣ της ΠΔΕ (παρακολούθηση της εκπόνησης των ΤΠΣ στους ΟΤΑ αρμοδιότητας)</a:t>
            </a:r>
          </a:p>
          <a:p>
            <a:pPr marL="715963" indent="-357188">
              <a:buFont typeface="Arial" panose="020B0604020202020204" pitchFamily="34" charset="0"/>
              <a:buAutoNum type="arabicPeriod"/>
            </a:pPr>
            <a:endParaRPr lang="el-GR" sz="2000" dirty="0">
              <a:effectLst/>
              <a:latin typeface="Calibri"/>
              <a:ea typeface="Calibri"/>
              <a:cs typeface="Times New Roman"/>
            </a:endParaRPr>
          </a:p>
          <a:p>
            <a:pPr marL="715963" indent="-357188">
              <a:buFont typeface="Arial" panose="020B0604020202020204" pitchFamily="34" charset="0"/>
              <a:buAutoNum type="arabicPeriod"/>
            </a:pPr>
            <a:r>
              <a:rPr lang="el-GR" sz="2000" b="1" dirty="0">
                <a:effectLst/>
                <a:latin typeface="Calibri"/>
                <a:ea typeface="Arial Unicode MS"/>
                <a:cs typeface="Times New Roman"/>
              </a:rPr>
              <a:t>ΔΙΑΧΕΙΡΙΣΗ-ΠΑΡΑΚΟΛΟΥΘΗΣΗ-ΕΠΙΚΑΙΡΟΠΟΙΗΣΗ ΤΠΣ-ΕΠΣ /ΠΔΕ (παρακολούθηση της εφαρμογής των ΤΠΣ τη διαρκή συμμόρφωση και </a:t>
            </a:r>
            <a:r>
              <a:rPr lang="el-GR" sz="2000" b="1" dirty="0" err="1">
                <a:effectLst/>
                <a:latin typeface="Calibri"/>
                <a:ea typeface="Arial Unicode MS"/>
                <a:cs typeface="Times New Roman"/>
              </a:rPr>
              <a:t>επικαιροποίησή</a:t>
            </a:r>
            <a:r>
              <a:rPr lang="el-GR" sz="2000" b="1" dirty="0">
                <a:effectLst/>
                <a:latin typeface="Calibri"/>
                <a:ea typeface="Arial Unicode MS"/>
                <a:cs typeface="Times New Roman"/>
              </a:rPr>
              <a:t> τους)</a:t>
            </a:r>
            <a:endParaRPr lang="el-GR" sz="2000" dirty="0">
              <a:effectLst/>
              <a:latin typeface="Calibri"/>
              <a:ea typeface="Calibri"/>
              <a:cs typeface="Times New Roman"/>
            </a:endParaRPr>
          </a:p>
          <a:p>
            <a:pPr marL="514350" indent="-514350">
              <a:buAutoNum type="arabicPeriod"/>
            </a:pPr>
            <a:endParaRPr lang="el-GR" sz="20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" y="-1"/>
            <a:ext cx="10028234" cy="93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358775" algn="ctr"/>
            <a:r>
              <a:rPr lang="el-GR" sz="3200" b="1" dirty="0"/>
              <a:t>ΠΡΟΓΡΑΜΜΑ ΔΡΑΣΗΣ ΠΔΕ ΓΙΑ ΤΗΝ ΥΛΟΠΟΙΗΣΗ ΤΟΥ ΠΣΔ</a:t>
            </a:r>
            <a:endParaRPr lang="el-GR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720BA3-125D-4F25-A03C-081C2AAFD20A}"/>
              </a:ext>
            </a:extLst>
          </p:cNvPr>
          <p:cNvSpPr txBox="1"/>
          <p:nvPr/>
        </p:nvSpPr>
        <p:spPr>
          <a:xfrm>
            <a:off x="-119430" y="-2"/>
            <a:ext cx="640047" cy="685800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b="1" dirty="0"/>
              <a:t>    </a:t>
            </a:r>
            <a:r>
              <a:rPr lang="el-GR" sz="2200" dirty="0"/>
              <a:t>Σχέδιο Δράσης Περιφέρειας Δυτικής Ελλάδας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8032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510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8197E0-DC58-4CE5-A15E-D675EB79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580" y="4489112"/>
            <a:ext cx="7932420" cy="1690688"/>
          </a:xfr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49263" algn="ctr"/>
            <a:r>
              <a:rPr lang="el-GR" sz="5400" b="1" dirty="0"/>
              <a:t>Σας ευχαριστούμε!!!    </a:t>
            </a:r>
            <a:endParaRPr lang="el-GR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6172477" y="450358"/>
            <a:ext cx="4244063" cy="25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2769C34-3686-4E3E-89F0-ECB44D6E7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84" t="23117" r="37556" b="15496"/>
          <a:stretch/>
        </p:blipFill>
        <p:spPr bwMode="auto">
          <a:xfrm>
            <a:off x="1" y="0"/>
            <a:ext cx="4549139" cy="68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705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7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7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7" y="866150"/>
            <a:ext cx="9032919" cy="47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92193" y="4733494"/>
            <a:ext cx="37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97880" y="5113803"/>
            <a:ext cx="37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3754" y="5123540"/>
            <a:ext cx="37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6195" y="4725875"/>
            <a:ext cx="370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C2D70F-F59D-422D-A71B-5C7C619018B4}"/>
              </a:ext>
            </a:extLst>
          </p:cNvPr>
          <p:cNvSpPr txBox="1"/>
          <p:nvPr/>
        </p:nvSpPr>
        <p:spPr>
          <a:xfrm>
            <a:off x="754380" y="5814762"/>
            <a:ext cx="9269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/>
              <a:t>Συμπέρασμα: </a:t>
            </a:r>
          </a:p>
          <a:p>
            <a:pPr algn="ctr"/>
            <a:r>
              <a:rPr lang="el-GR" sz="2000" b="1" dirty="0"/>
              <a:t>Οι δυσκολίες πρόσβασης &amp; η επισφαλής χωροθέτηση τα μεγαλύτερα προβλήματα. </a:t>
            </a:r>
          </a:p>
          <a:p>
            <a:pPr algn="ctr"/>
            <a:r>
              <a:rPr lang="el-GR" sz="2000" b="1" dirty="0"/>
              <a:t>Η διασφάλιση της λειτουργίας προκαλεί πολύ υψηλό διοικητικό κόστος.</a:t>
            </a:r>
          </a:p>
        </p:txBody>
      </p:sp>
      <p:pic>
        <p:nvPicPr>
          <p:cNvPr id="13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00312" y="14"/>
            <a:ext cx="2081541" cy="12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7620" y="-1"/>
            <a:ext cx="553998" cy="685800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>
              <a:defRPr sz="2400" b="1"/>
            </a:lvl1pPr>
          </a:lstStyle>
          <a:p>
            <a:pPr marL="447675"/>
            <a:r>
              <a:rPr lang="el-GR" b="0" dirty="0"/>
              <a:t>Σύντομο Ιστορικό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AB1F09-8A43-4AC7-B1B3-477EB6BA5A32}"/>
              </a:ext>
            </a:extLst>
          </p:cNvPr>
          <p:cNvSpPr txBox="1"/>
          <p:nvPr/>
        </p:nvSpPr>
        <p:spPr>
          <a:xfrm>
            <a:off x="6891907" y="1009585"/>
            <a:ext cx="4789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Πηγή: </a:t>
            </a:r>
            <a:r>
              <a:rPr lang="en-US" sz="9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Re.DePlan</a:t>
            </a:r>
            <a:r>
              <a:rPr lang="en-US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AE </a:t>
            </a:r>
            <a:r>
              <a:rPr lang="el-GR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Εθνικό Σχέδιο Δράσης ΚΕΕ 2018-2040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7620" y="-1"/>
            <a:ext cx="10035859" cy="7524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Ποια είναι τα προβλήματα των Επιχειρήσεων </a:t>
            </a:r>
            <a:r>
              <a:rPr lang="el-GR" sz="2800" b="1" dirty="0">
                <a:solidFill>
                  <a:srgbClr val="FF6600"/>
                </a:solidFill>
              </a:rPr>
              <a:t>Εκτός Σχεδίου;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1657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0" y="2926079"/>
            <a:ext cx="12191999" cy="393193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50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100000">
                <a:sysClr val="window" lastClr="FFFFFF">
                  <a:shade val="63000"/>
                  <a:satMod val="120000"/>
                </a:sys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Από το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χωροταξικό και περιβαλλοντικό χάος</a:t>
            </a: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στην πολεοδομική οργάνωση,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στη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βιώσιμη και αειφόρο ανάπτυξη </a:t>
            </a: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της περιοχής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0" y="1776094"/>
            <a:ext cx="12192000" cy="1149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36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Η  ΜΕΓΑΛΗ  ΠΡΩΤΟΒΟΥΛΙΑ ΤΗΣ  ΠΕΡΙΦΕΡΕΙΑΣ  ΔΥΤΙΚΗΣ  ΕΛΛΑΔΑΣ</a:t>
            </a:r>
          </a:p>
        </p:txBody>
      </p:sp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9517388" y="0"/>
            <a:ext cx="2608119" cy="15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259" y="5760734"/>
            <a:ext cx="2125772" cy="88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25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720BA3-125D-4F25-A03C-081C2AAFD20A}"/>
              </a:ext>
            </a:extLst>
          </p:cNvPr>
          <p:cNvSpPr txBox="1"/>
          <p:nvPr/>
        </p:nvSpPr>
        <p:spPr>
          <a:xfrm>
            <a:off x="-165150" y="-2"/>
            <a:ext cx="738664" cy="685800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  </a:t>
            </a:r>
            <a:r>
              <a:rPr lang="el-GR" sz="2400" dirty="0"/>
              <a:t>Σχέδιο Δράσης Περιφέρειας Δυτικής Ελλάδας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" y="0"/>
            <a:ext cx="10028234" cy="75406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82563" indent="358775" algn="ctr"/>
            <a:r>
              <a:rPr lang="el-G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Η Περιφέρεια Δυτικής Ελλάδας ανοίγει τον δρόμο…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56959" y="1063385"/>
            <a:ext cx="10181589" cy="52310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Με τη </a:t>
            </a:r>
            <a:r>
              <a:rPr lang="el-GR" sz="2000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μελέτη</a:t>
            </a:r>
            <a:r>
              <a:rPr lang="el-GR" sz="20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που παρουσιάζεται, η ΠΔΕ: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0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υπερβαίνει</a:t>
            </a:r>
            <a:r>
              <a:rPr lang="el-GR" sz="20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τις στρατηγικ</a:t>
            </a:r>
            <a:r>
              <a:rPr lang="el-GR" sz="2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ές αδυναμίες</a:t>
            </a:r>
            <a:r>
              <a:rPr lang="el-GR" sz="20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της εθνικής εποπτείας και έλλειψης προγραμματισμού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0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εμβαθύνει, </a:t>
            </a:r>
            <a:r>
              <a:rPr lang="el-GR" sz="20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με κάθε αναγκαία λεπτομέρεια, στην αναζήτηση και εκπόνηση του δικού της χωροταξικού – αναπτυξιακού δρόμου, για την επιχειρηματικότητα και την απασχόληση. </a:t>
            </a: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2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Σύμφωνα με τις κατευθύνσεις του Περιφερειάρχη κ. Νεκτάριου Φαρμάκη: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Διερευνήθηκαν οι περιοχές</a:t>
            </a:r>
            <a:r>
              <a:rPr lang="el-GR" sz="2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από πόλη σε πόλη, σπιθαμή προς σπιθαμή.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Αποτυπώθηκαν οι συνθήκες και τα προβλήματα στις υφιστάμενες βιομηχανικές περιοχές</a:t>
            </a:r>
            <a:r>
              <a:rPr lang="el-GR" sz="2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με σκοπό την αναζήτηση λύσεων υπέρ των επιχειρήσεων και της οικονομικής ανάπτυξης.</a:t>
            </a:r>
            <a:endParaRPr lang="el-GR" sz="2000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Κατεγράφησαν οι προϋποθέσεις – συνθήκες για την δημιουργία οργανωμένων υποδοχέων </a:t>
            </a:r>
            <a:r>
              <a:rPr lang="el-GR" sz="2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βιομηχανικών και επιχειρηματικών δραστηριοτήτων (Επιχειρηματικών Πάρκων) στην Περιφέρεια.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Εντοπίστηκαν οι </a:t>
            </a: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ελλείψεις</a:t>
            </a:r>
            <a:r>
              <a:rPr lang="el-GR" sz="20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και καταγράφηκαν </a:t>
            </a:r>
            <a:r>
              <a:rPr lang="el-GR" sz="2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προτάσεις</a:t>
            </a:r>
            <a:r>
              <a:rPr lang="el-GR" sz="20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l-GR" sz="2000" dirty="0">
                <a:effectLst/>
                <a:latin typeface="Calibri" panose="020F0502020204030204" pitchFamily="34" charset="0"/>
                <a:ea typeface="Arial Unicode MS"/>
              </a:rPr>
              <a:t>που θα οδηγήσουν την περιοχή προς τα μπρος.</a:t>
            </a:r>
            <a:endParaRPr lang="el-GR" sz="200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06915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8032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15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18794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εία γραμμή σύνδεσης 10"/>
          <p:cNvCxnSpPr/>
          <p:nvPr/>
        </p:nvCxnSpPr>
        <p:spPr>
          <a:xfrm>
            <a:off x="1" y="1729363"/>
            <a:ext cx="1219200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920752" y="2121406"/>
            <a:ext cx="10686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Για την εκπόνηση της μελέτης του ΠΣΔ :</a:t>
            </a:r>
            <a:endParaRPr lang="el-G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xmlns="" val="1297835758"/>
              </p:ext>
            </p:extLst>
          </p:nvPr>
        </p:nvGraphicFramePr>
        <p:xfrm>
          <a:off x="-7618" y="2080326"/>
          <a:ext cx="12291060" cy="413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-7620" y="-2"/>
            <a:ext cx="10035858" cy="102108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8038" algn="ctr">
              <a:defRPr/>
            </a:pPr>
            <a:r>
              <a:rPr lang="el-G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«Περιφερειακό Σχέδιο Δράσης για την ανάπτυξη ΕΠ στην ΠΔΕ»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798477" y="1261120"/>
            <a:ext cx="11232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0">
              <a:buNone/>
              <a:defRPr/>
            </a:pPr>
            <a:r>
              <a:rPr lang="el-GR" sz="2000" dirty="0"/>
              <a:t>Ένας </a:t>
            </a:r>
            <a:r>
              <a:rPr lang="el-GR" sz="2000" b="1" dirty="0"/>
              <a:t>συνολικός σχεδιασμός </a:t>
            </a:r>
            <a:r>
              <a:rPr lang="el-GR" sz="2000" dirty="0"/>
              <a:t>για την Επιχειρηματικότητα του Δευτερογενή Τομέα &amp; της Εφοδιαστικής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214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" y="3622431"/>
            <a:ext cx="12191999" cy="3235574"/>
          </a:xfrm>
          <a:prstGeom prst="rect">
            <a:avLst/>
          </a:prstGeom>
          <a:gradFill flip="none" rotWithShape="1">
            <a:lin ang="16200000" scaled="1"/>
            <a:tileRect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buNone/>
            </a:pPr>
            <a:endParaRPr lang="el-GR" sz="2800" b="1" dirty="0"/>
          </a:p>
          <a:p>
            <a:pPr marL="0" lvl="0" indent="0" algn="ctr">
              <a:buNone/>
            </a:pPr>
            <a:endParaRPr lang="el-GR" sz="2800" b="1" dirty="0"/>
          </a:p>
          <a:p>
            <a:pPr marL="0" lvl="0" indent="0" algn="ctr">
              <a:buNone/>
            </a:pPr>
            <a:endParaRPr lang="el-GR" sz="2800" b="1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0" y="1941509"/>
            <a:ext cx="12192000" cy="1680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550" fontAlgn="base">
              <a:spcAft>
                <a:spcPct val="0"/>
              </a:spcAft>
            </a:pPr>
            <a:r>
              <a:rPr lang="el-GR" sz="3600" b="1" dirty="0">
                <a:solidFill>
                  <a:prstClr val="black"/>
                </a:solidFill>
              </a:rPr>
              <a:t>ΣΧΕΔΙΑΣΜΟΣ ΠΣΔ ΓΙΑ ΤΗΝ ΠΕΡΙΦΕΡΕΙΑΚΗ ΕΝΟΤΗΤΑ ΗΛΕΙΑΣ</a:t>
            </a:r>
          </a:p>
        </p:txBody>
      </p:sp>
      <p:pic>
        <p:nvPicPr>
          <p:cNvPr id="7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9517389" y="87467"/>
            <a:ext cx="2608119" cy="15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7380" y="5660333"/>
            <a:ext cx="2513648" cy="10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10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080308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6139163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75360" y="928580"/>
            <a:ext cx="109270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Διαμετακομιστικός άξονας – κόμβος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Δυναμική αγροτική οικονομία με μεταποιητικές υποδομές </a:t>
            </a:r>
            <a:r>
              <a:rPr lang="el-GR" sz="2000" b="1" dirty="0" err="1"/>
              <a:t>αγροτο</a:t>
            </a:r>
            <a:r>
              <a:rPr lang="el-GR" sz="2000" b="1" dirty="0"/>
              <a:t>-διατροφικού τομέα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Χαμηλότερα ποσοστά ανεργίας σε σχέση με τις άλλες ΠΕ της Δυτικής </a:t>
            </a:r>
            <a:r>
              <a:rPr lang="el-GR" sz="2000" dirty="0" smtClean="0"/>
              <a:t>Ελλάδας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Αραιή </a:t>
            </a:r>
            <a:r>
              <a:rPr lang="el-GR" sz="2000" b="1" dirty="0"/>
              <a:t>άναρχη δόμηση εκτός σχεδίου </a:t>
            </a:r>
            <a:r>
              <a:rPr lang="el-GR" sz="2000" dirty="0"/>
              <a:t>επαγγελματικών εγκαταστάσεων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Εστίες Περιβαλλοντικής υποβάθμισης σε </a:t>
            </a:r>
            <a:r>
              <a:rPr lang="el-GR" sz="2000" b="1" dirty="0"/>
              <a:t>εγκαταλειμμένα βιομηχανικά κτήρια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Περιοχή με </a:t>
            </a:r>
            <a:r>
              <a:rPr lang="el-GR" sz="2000" b="1" dirty="0"/>
              <a:t>σημαντικούς περιορισμούς ανάπτυξης λόγω ΖΟΕ </a:t>
            </a:r>
            <a:r>
              <a:rPr lang="el-GR" sz="2000" dirty="0"/>
              <a:t>και χωρίς κατάλληλες θεσμοθετημένες χρήσεις γης, μέσω ΓΠΣ, ΣΧΟΑΠ κλπ για την εγκατάσταση βιομηχανικών επιχειρήσεων και την ανάπτυξη υποδοχέα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Δεν φαίνεται να εκπληρώνονται άμεσα οι προϋποθέσεις για την ανάπτυξη Επιχειρηματικού Πάρκου Εξυγίανσης στις περιοχές Άτυπων Βιομηχανικών Συγκεντρώσεων (ΑΒΣ) που εντοπίστηκαν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Διακρίνονται δυο ζώνες ανάπτυξης των οικονομικών δραστηριοτήτων της ΠΕ: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dirty="0"/>
              <a:t>ΖΩΝΗ ΕΠΙΡΡΟΗΣ ΕΥΡΥΤΕΡΩΝ ΠΕΡΙΟΧΩΝ ΠΥΡΓΟΥ – ΑΜΑΛΙΑΔΑΣ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dirty="0"/>
              <a:t>ΖΩΝΗ ΕΠΙΡΡΟΗΣ ΕΥΡΥΤΕΡΩΝ ΠΕΡΙΟΧΩΝ </a:t>
            </a:r>
            <a:r>
              <a:rPr lang="el-GR" sz="2000" dirty="0" smtClean="0"/>
              <a:t>ΑΝΔΡΑΒΙΔΑΣ-ΚΥΛΛΗΝΗΣ-ΛΕΧΑΙΝΩΝ-ΓΑΣΤΟΥΝΗΣ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ΕΝΟΤΗΤΑ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6" y="-2"/>
            <a:ext cx="10028232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9850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ΦΥΣΙΟΓΝΩΜΙΑ ΠΕ ΗΛΕΙΑΣ</a:t>
            </a:r>
          </a:p>
        </p:txBody>
      </p:sp>
    </p:spTree>
    <p:extLst>
      <p:ext uri="{BB962C8B-B14F-4D97-AF65-F5344CB8AC3E}">
        <p14:creationId xmlns:p14="http://schemas.microsoft.com/office/powerpoint/2010/main" xmlns="" val="97265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2" descr="Η νέα ταυτότητα (brand) της Περιφέρειας Δυτικής Ελλάδα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5" b="20557"/>
          <a:stretch/>
        </p:blipFill>
        <p:spPr bwMode="auto">
          <a:xfrm>
            <a:off x="10241280" y="-1"/>
            <a:ext cx="1950720" cy="11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6068" y="5985685"/>
            <a:ext cx="1584960" cy="6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689447"/>
              </p:ext>
            </p:extLst>
          </p:nvPr>
        </p:nvGraphicFramePr>
        <p:xfrm>
          <a:off x="996949" y="747717"/>
          <a:ext cx="9031289" cy="611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5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14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430">
                <a:tc gridSpan="5">
                  <a:txBody>
                    <a:bodyPr/>
                    <a:lstStyle/>
                    <a:p>
                      <a:pPr marL="0" indent="269875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</a:rPr>
                        <a:t>ΣΥΓΚΡΙΤΙΚΗ ΑΝΑΛΥΣΗ ΝΟΜΩΝ ΠΕΡΙΦΕΡΕΙΑΣ ΔΥΤΙΚΗΣ ΕΛΛΑΔΟΣ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32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Χαρακτηριστικά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chemeClr val="tx1"/>
                          </a:solidFill>
                          <a:effectLst/>
                        </a:rPr>
                        <a:t>Περιφέρεια</a:t>
                      </a:r>
                      <a:endParaRPr lang="el-G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chemeClr val="tx1"/>
                          </a:solidFill>
                          <a:effectLst/>
                        </a:rPr>
                        <a:t>Ν. </a:t>
                      </a:r>
                      <a:r>
                        <a:rPr lang="el-GR" sz="1050" b="1" dirty="0" err="1">
                          <a:solidFill>
                            <a:schemeClr val="tx1"/>
                          </a:solidFill>
                          <a:effectLst/>
                        </a:rPr>
                        <a:t>Αιτωλ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l-GR" sz="1050" b="1" dirty="0" err="1">
                          <a:solidFill>
                            <a:schemeClr val="tx1"/>
                          </a:solidFill>
                          <a:effectLst/>
                        </a:rPr>
                        <a:t>νίας</a:t>
                      </a:r>
                      <a:endParaRPr lang="el-G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Ν. Ηλείας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chemeClr val="tx1"/>
                          </a:solidFill>
                          <a:effectLst/>
                        </a:rPr>
                        <a:t>Ν. Αχαΐας</a:t>
                      </a:r>
                      <a:endParaRPr lang="el-G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Έκταση  (τ. </a:t>
                      </a:r>
                      <a:r>
                        <a:rPr lang="el-GR" sz="1050" dirty="0" err="1">
                          <a:solidFill>
                            <a:schemeClr val="tx1"/>
                          </a:solidFill>
                          <a:effectLst/>
                        </a:rPr>
                        <a:t>χλμ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11.358,33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5.460,89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2.622,50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3.274,94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Αστικοποίηση  Πληθυσμού  (%)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Αστικός   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61,90%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56,00%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73,60%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lvl="1"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Αγροτικός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38,10%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44,00%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26,40%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Απασχόληση ανά τομέα  (%) 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Πρωτογενής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19,50%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25,70%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9,30%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Δευτερογενής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16,30%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15,90%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17,40%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Τριτογενής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64,20%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58,40%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73,20%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Ανεργία  (%)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24,1%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19,3%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31,1%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Συμμετοχή στο ΑΕΠ της </a:t>
                      </a:r>
                      <a:r>
                        <a:rPr lang="el-GR" sz="1050" dirty="0" err="1">
                          <a:solidFill>
                            <a:schemeClr val="tx1"/>
                          </a:solidFill>
                          <a:effectLst/>
                        </a:rPr>
                        <a:t>Δ.Ελλάδας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28,67%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21,97%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49,36%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Γεωργία / Κτηνοτροφία / Αλιεία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11,20%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10,70%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5,70%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Βιομηχανία/ενέργεια/ορυχεία/ περιβάλλον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13,00%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16,50%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12,20%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Κατασκευές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2,90%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3,10%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3,10%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Εμπόριο / Τουρισμός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21,30%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25,00%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21,50%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19,20%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Χρηματοοικονομικές Υπηρεσίες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18,50%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16,30%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21,20%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Λοιπές Υπηρεσίες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33,10%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28,50%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26,40%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38,60%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Υποδομές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6541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Οδικό Δίκτυο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 err="1">
                          <a:solidFill>
                            <a:schemeClr val="tx1"/>
                          </a:solidFill>
                          <a:effectLst/>
                        </a:rPr>
                        <a:t>Ευρωπ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., Εθνικό, Επαρχιακό, Κοινοτικό - Δημοτικό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Εθνικό, Επαρχιακό, </a:t>
                      </a:r>
                      <a:r>
                        <a:rPr lang="el-GR" sz="10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Κοινοτ</a:t>
                      </a: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.-Δημοτ.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Προβλέπεται η επέκταση της Ιόνιας Οδού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 err="1">
                          <a:solidFill>
                            <a:schemeClr val="tx1"/>
                          </a:solidFill>
                          <a:effectLst/>
                        </a:rPr>
                        <a:t>Ευρωπ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. , Εθνικό, Επαρχιακό, Κοινοτικό - Δημοτικό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657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Αεροδρόμια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181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Λιμάνια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Οργανωμένοι υποδοχείς βιοτεχνικών και βιομηχανικών μονάδων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2 Ο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Υ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>
                          <a:solidFill>
                            <a:schemeClr val="tx1"/>
                          </a:solidFill>
                          <a:effectLst/>
                        </a:rPr>
                        <a:t>ΌΧΙ </a:t>
                      </a:r>
                      <a:endParaRPr lang="el-G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ΌΧΙ 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Δυνητική ζήτηση ανάπτυξης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el-GR" sz="105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(Αριθμός Επιχειρήσεων) 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1"/>
                          </a:solidFill>
                          <a:effectLst/>
                        </a:rPr>
                        <a:t>1.092 ~ 1.363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340 ~ 423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~ 285</a:t>
                      </a: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524 ~ 655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6" marR="157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3"/>
            <a:ext cx="553998" cy="685800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>
            <a:spAutoFit/>
          </a:bodyPr>
          <a:lstStyle>
            <a:defPPr>
              <a:defRPr lang="el-GR"/>
            </a:defPPr>
            <a:lvl1pPr marL="265113">
              <a:defRPr sz="2400" b="0"/>
            </a:lvl1pPr>
          </a:lstStyle>
          <a:p>
            <a:r>
              <a:rPr lang="el-GR" dirty="0"/>
              <a:t>ΠΕΡΙΦΕΡΕΙΑΚΗ ΕΝΟΤΗΤΑ ΗΛΕΙΑΣ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11CE1309-2DFC-4ABB-83C0-3A385FCFF8D0}"/>
              </a:ext>
            </a:extLst>
          </p:cNvPr>
          <p:cNvSpPr txBox="1">
            <a:spLocks/>
          </p:cNvSpPr>
          <p:nvPr/>
        </p:nvSpPr>
        <p:spPr>
          <a:xfrm>
            <a:off x="6" y="-2"/>
            <a:ext cx="10028232" cy="74771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63638" fontAlgn="base">
              <a:spcAft>
                <a:spcPct val="0"/>
              </a:spcAft>
            </a:pPr>
            <a:r>
              <a:rPr lang="el-GR" sz="3200" b="1" dirty="0">
                <a:solidFill>
                  <a:prstClr val="black"/>
                </a:solidFill>
              </a:rPr>
              <a:t>ΦΥΣΙΟΓΝΩΜΙΑ ΠΕ ΗΛΕΙΑΣ</a:t>
            </a:r>
          </a:p>
        </p:txBody>
      </p:sp>
    </p:spTree>
    <p:extLst>
      <p:ext uri="{BB962C8B-B14F-4D97-AF65-F5344CB8AC3E}">
        <p14:creationId xmlns:p14="http://schemas.microsoft.com/office/powerpoint/2010/main" xmlns="" val="338940956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7328</TotalTime>
  <Words>2263</Words>
  <Application>Microsoft Office PowerPoint</Application>
  <PresentationFormat>Προσαρμογή</PresentationFormat>
  <Paragraphs>739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1_Θέμα του Office</vt:lpstr>
      <vt:lpstr>2_Θέμα του Office</vt:lpstr>
      <vt:lpstr>ΠΕΡΙΦΕΡΕΙΑΚΟ  ΣΧΕΔΙΟ  ΔΡΑΣΗΣ  ΓΙΑ  ΤΗΝ  ΑΝΑΠΤΥΞΗ ΕΠΙΧΕΙΡΗΜΑΤΙΚΩΝ ΠΑΡΚΩΝ ΣΤΗ ΠΕΡΙΦΕΡΕΙΑ ΔΥΤΙΚΗΣ ΕΛΛΑΔΑΣ</vt:lpstr>
      <vt:lpstr>Διαφάνεια 2</vt:lpstr>
      <vt:lpstr>Ποια είναι τα προβλήματα των Επιχειρήσεων Εκτός Σχεδίου;</vt:lpstr>
      <vt:lpstr>Διαφάνεια 4</vt:lpstr>
      <vt:lpstr>Η Περιφέρεια Δυτικής Ελλάδας ανοίγει τον δρόμο…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Η Περιφέρεια Δυτικής Ελλάδας ανοίγει τον δρόμο…</vt:lpstr>
      <vt:lpstr>Διαφάνεια 22</vt:lpstr>
      <vt:lpstr>Σας ευχαριστούμε!!!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User16</dc:creator>
  <cp:lastModifiedBy>fkalyvas</cp:lastModifiedBy>
  <cp:revision>486</cp:revision>
  <cp:lastPrinted>2021-11-24T12:44:37Z</cp:lastPrinted>
  <dcterms:created xsi:type="dcterms:W3CDTF">2019-06-21T10:35:26Z</dcterms:created>
  <dcterms:modified xsi:type="dcterms:W3CDTF">2021-11-25T11:35:10Z</dcterms:modified>
</cp:coreProperties>
</file>